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541" r:id="rId5"/>
    <p:sldId id="547" r:id="rId6"/>
    <p:sldId id="533" r:id="rId7"/>
    <p:sldId id="300" r:id="rId8"/>
    <p:sldId id="422" r:id="rId9"/>
    <p:sldId id="424" r:id="rId10"/>
    <p:sldId id="315" r:id="rId11"/>
    <p:sldId id="526" r:id="rId12"/>
    <p:sldId id="359" r:id="rId13"/>
    <p:sldId id="473" r:id="rId14"/>
    <p:sldId id="509" r:id="rId15"/>
    <p:sldId id="494" r:id="rId16"/>
    <p:sldId id="341" r:id="rId17"/>
    <p:sldId id="527" r:id="rId18"/>
    <p:sldId id="528" r:id="rId19"/>
    <p:sldId id="546" r:id="rId20"/>
    <p:sldId id="411" r:id="rId21"/>
    <p:sldId id="319" r:id="rId22"/>
    <p:sldId id="536" r:id="rId23"/>
    <p:sldId id="412" r:id="rId24"/>
    <p:sldId id="539" r:id="rId25"/>
    <p:sldId id="548" r:id="rId26"/>
    <p:sldId id="554" r:id="rId27"/>
    <p:sldId id="490" r:id="rId28"/>
    <p:sldId id="542" r:id="rId29"/>
    <p:sldId id="446" r:id="rId30"/>
    <p:sldId id="447" r:id="rId31"/>
    <p:sldId id="448" r:id="rId32"/>
    <p:sldId id="449" r:id="rId33"/>
    <p:sldId id="450" r:id="rId34"/>
    <p:sldId id="452" r:id="rId35"/>
    <p:sldId id="413" r:id="rId36"/>
    <p:sldId id="316" r:id="rId37"/>
    <p:sldId id="514" r:id="rId38"/>
    <p:sldId id="553" r:id="rId39"/>
    <p:sldId id="309" r:id="rId40"/>
    <p:sldId id="260" r:id="rId41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FFFFFF"/>
    <a:srgbClr val="00FFFF"/>
    <a:srgbClr val="31859C"/>
    <a:srgbClr val="FFFF99"/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4622" autoAdjust="0"/>
  </p:normalViewPr>
  <p:slideViewPr>
    <p:cSldViewPr>
      <p:cViewPr varScale="1">
        <p:scale>
          <a:sx n="75" d="100"/>
          <a:sy n="75" d="100"/>
        </p:scale>
        <p:origin x="792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18.3.2020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15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56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8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60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Vaihtoinen teksti on englanniksi </a:t>
            </a:r>
            <a:r>
              <a:rPr lang="fi-FI" dirty="0" err="1"/>
              <a:t>alternative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Joskus sitä kutsutaan alt-tekstiksi.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14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41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55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Silti moni Wordin käyttäjä miettii ulkonäköä ja taittoa A4-kokoista paperia varten. Toki paperikoko saa olla A4.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82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Vertaa esimerkkejä keksittyihin versioihin </a:t>
            </a:r>
            <a:r>
              <a:rPr lang="fi-FI" i="1" dirty="0" err="1"/>
              <a:t>WCAG:n</a:t>
            </a:r>
            <a:r>
              <a:rPr lang="fi-FI" i="1" dirty="0"/>
              <a:t> teknisyys </a:t>
            </a:r>
            <a:r>
              <a:rPr lang="fi-FI" i="0" dirty="0"/>
              <a:t>ja </a:t>
            </a:r>
            <a:r>
              <a:rPr lang="fi-FI" i="1" dirty="0"/>
              <a:t>WCAG ja saavutettavuushaasteet.</a:t>
            </a:r>
            <a:endParaRPr lang="fi-FI" sz="1200" i="1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02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Diassa näkyy kaksi samanlaista kuvakaappausta Word-dokumenteista. Toinen niistä on saavutettava, toinen ei.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98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Vasemmanpuoleinen ei ole saavutettava. Oikeanpuoleinen on saavutettava. Ruudunlukuohjelma osaa kertoa käyttäjälle, että kyseessä on tason 1 otsikko. Vasemmanpuoleisessa tapauksessa otsikon tekstin ulkonäköä on muokattu määrittämällä fontille ulkonäkö. Oikeanpuoleisessa tapauksessa otsikkotekstin tyyliksi on valittu Otsikko 1 ja otsikkotyylille on määritelty ulkonäkö.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DBED2-885E-417D-AD17-017B9E86BA41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57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18.3.2020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punet.net/saavutettavuus/wcag-ohjeet/1411-ei-tekstimuotoisen-kontrast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QSmHsbayw&amp;feature=youtu.be" TargetMode="External"/><Relationship Id="rId2" Type="http://schemas.openxmlformats.org/officeDocument/2006/relationships/hyperlink" Target="https://www.celia.fi/saavutettavuus/ymmarr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uQSmHsbayw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fi/acrobat/using/create-verify-pdf-accessibility.html?origref=https://yritys.valudata.fi/saavutettavasti/saavutettavat-tiedostot/pdf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word/" TargetMode="External"/><Relationship Id="rId2" Type="http://schemas.openxmlformats.org/officeDocument/2006/relationships/hyperlink" Target="http://www.saavutettavasti.fi/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i.org/deliver/etsi_en/301500_301599/301549/02.01.02_60/en_301549v020102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AE5517-AD1C-45C9-96F4-3B7ED8275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274" y="1918186"/>
            <a:ext cx="7772400" cy="1562199"/>
          </a:xfrm>
        </p:spPr>
        <p:txBody>
          <a:bodyPr/>
          <a:lstStyle/>
          <a:p>
            <a:r>
              <a:rPr lang="fi-FI" dirty="0"/>
              <a:t>Saavutettavat tiedostot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D406CC-EE90-4A39-BE6F-5EB6F3149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810" y="3642476"/>
            <a:ext cx="7776864" cy="1439660"/>
          </a:xfrm>
        </p:spPr>
        <p:txBody>
          <a:bodyPr>
            <a:normAutofit/>
          </a:bodyPr>
          <a:lstStyle/>
          <a:p>
            <a:r>
              <a:rPr lang="fi-FI" sz="2400" dirty="0" err="1"/>
              <a:t>AVI:n</a:t>
            </a:r>
            <a:r>
              <a:rPr lang="fi-FI" sz="2400" dirty="0"/>
              <a:t> webinaari 14.11.2019</a:t>
            </a:r>
          </a:p>
          <a:p>
            <a:r>
              <a:rPr lang="fi-FI" dirty="0"/>
              <a:t>Saavutettavuusvaatimukset.fi </a:t>
            </a:r>
          </a:p>
          <a:p>
            <a:endParaRPr lang="fi-FI" dirty="0"/>
          </a:p>
          <a:p>
            <a:r>
              <a:rPr lang="fi-FI" sz="2000" dirty="0"/>
              <a:t>Kirsi Ylänne, saavutettavuusasiantuntija, Celia</a:t>
            </a:r>
          </a:p>
          <a:p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DB3CB3-F714-42BC-A4D1-9DAF6525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8224" y="321454"/>
            <a:ext cx="2133600" cy="304271"/>
          </a:xfrm>
        </p:spPr>
        <p:txBody>
          <a:bodyPr/>
          <a:lstStyle/>
          <a:p>
            <a:r>
              <a:rPr lang="fi-FI" sz="1400" dirty="0"/>
              <a:t>14.11.2019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0D98E4-0AB9-416B-A4B4-AE2F7BA7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AEC57-3DB3-47BF-882A-494766D3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Perusohjelmilla pärjää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1B7D3-F175-4231-922C-6AE916C7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9348"/>
            <a:ext cx="8208912" cy="3456384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Ohjelmia ja työkaluja pitää vain osata käyttää oikein ja tuntea, miten ne tukevat saavutettavan sisällön tuottamista.</a:t>
            </a:r>
          </a:p>
          <a:p>
            <a:r>
              <a:rPr lang="fi-FI" sz="2400" dirty="0"/>
              <a:t>Mitä monimutkaisempi tiedosto on, sitä enemmän taitoja ja osaamista saavutettavan tiedoston tekeminen vaatii.</a:t>
            </a:r>
          </a:p>
          <a:p>
            <a:r>
              <a:rPr lang="fi-FI" sz="2400" dirty="0"/>
              <a:t>Microsoft Officen ohjelmien lisäksi monimutkaisissa pdf-tiedostoissa tarvitaan Adoben työkaluja. </a:t>
            </a:r>
          </a:p>
          <a:p>
            <a:pPr lvl="1"/>
            <a:r>
              <a:rPr lang="fi-FI" sz="2200" dirty="0"/>
              <a:t>Adobe Acrobat Pro / DC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759285A-79D0-4B45-8342-F5BF535F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81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EFFDE5-4256-41F9-911D-001F65D35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70" y="1944256"/>
            <a:ext cx="7772400" cy="1562199"/>
          </a:xfrm>
        </p:spPr>
        <p:txBody>
          <a:bodyPr/>
          <a:lstStyle/>
          <a:p>
            <a:r>
              <a:rPr lang="fi-FI" dirty="0"/>
              <a:t>Kuvien saavutettavuus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94A46F-1DCC-4834-B3BD-864FEBF71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06" y="2989644"/>
            <a:ext cx="7776864" cy="1200133"/>
          </a:xfrm>
        </p:spPr>
        <p:txBody>
          <a:bodyPr>
            <a:normAutofit/>
          </a:bodyPr>
          <a:lstStyle/>
          <a:p>
            <a:r>
              <a:rPr lang="fi-FI" sz="2800" dirty="0"/>
              <a:t>Miten kirjoittaa vaihtoehtoinen teksti? </a:t>
            </a:r>
            <a:br>
              <a:rPr lang="fi-FI" sz="2800" dirty="0"/>
            </a:br>
            <a:r>
              <a:rPr lang="fi-FI" sz="2800" dirty="0"/>
              <a:t>Mitä värien käytössä pitäisi ottaa huomioon?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7F68CF-CD2B-4FBF-9769-AF7B42B6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7BBD890-9714-47BC-B6FE-73CFFC699143}" type="slidenum">
              <a:rPr lang="fi-FI" smtClean="0"/>
              <a:pPr algn="r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20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4B2F92-4B87-45C2-8D26-86498F55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Anna kuville vaihtoehtoinen teksti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D6C0EF-329A-44B9-A462-9E6A9B50C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Kaikilla kuvilla pitää olla vaihtoehtoinen teksti ellei kyseessä ole täysin koristeellinen kuva.</a:t>
            </a:r>
          </a:p>
          <a:p>
            <a:r>
              <a:rPr lang="fi-FI" dirty="0"/>
              <a:t>Kuvan konteksti eli ympäröivä teksti on aivan oleellinen.</a:t>
            </a:r>
          </a:p>
          <a:p>
            <a:pPr lvl="1"/>
            <a:r>
              <a:rPr lang="fi-FI" dirty="0"/>
              <a:t>Onko tekstissä viitattu suoraan kuvaan? Esim. ”Kuvassa 12 on - -”</a:t>
            </a:r>
          </a:p>
          <a:p>
            <a:pPr lvl="1"/>
            <a:r>
              <a:rPr lang="fi-FI" dirty="0"/>
              <a:t>Jos tekstissä viitataan suoraan kuvaan, vaihtoehtoisena tekstinä on kerrottava kuvan oleellinen sisältö. </a:t>
            </a:r>
          </a:p>
          <a:p>
            <a:pPr lvl="1"/>
            <a:r>
              <a:rPr lang="fi-FI" dirty="0"/>
              <a:t>Jos kuvan sisältö tulee esille itse tekstissä, voi vaihtoehtoinen teksti olla lyhyt.</a:t>
            </a:r>
          </a:p>
          <a:p>
            <a:pPr lvl="1"/>
            <a:r>
              <a:rPr lang="fi-FI" dirty="0"/>
              <a:t>Jos kuvalla on kuvateksti, älä toista sitä vaihtoehtoisessa tekstissä.</a:t>
            </a:r>
          </a:p>
          <a:p>
            <a:r>
              <a:rPr lang="fi-FI" dirty="0"/>
              <a:t>Mieti </a:t>
            </a:r>
            <a:r>
              <a:rPr lang="fi-FI" b="1" dirty="0"/>
              <a:t>mikä tieto jää saamatta</a:t>
            </a:r>
            <a:r>
              <a:rPr lang="fi-FI" dirty="0"/>
              <a:t>, jos kuvaa ei näe?</a:t>
            </a:r>
          </a:p>
          <a:p>
            <a:r>
              <a:rPr lang="fi-FI" dirty="0"/>
              <a:t>Mikä on kuvan tarkoitus siinä kohdassa, jossa se on?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B85252-37FE-412B-8F9A-98A8ADEE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3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83B68D-3650-4D4E-A913-1EB0FE8B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841316"/>
          </a:xfrm>
        </p:spPr>
        <p:txBody>
          <a:bodyPr/>
          <a:lstStyle/>
          <a:p>
            <a:r>
              <a:rPr lang="fi-FI" dirty="0"/>
              <a:t>Tee näin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4454D-8EA4-40B2-8DA2-90D5C16A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52170"/>
            <a:ext cx="8280920" cy="4297618"/>
          </a:xfrm>
        </p:spPr>
        <p:txBody>
          <a:bodyPr>
            <a:normAutofit/>
          </a:bodyPr>
          <a:lstStyle/>
          <a:p>
            <a:r>
              <a:rPr lang="fi-FI" dirty="0"/>
              <a:t>Kirjoita vaihtoehtoinen teksti lyhyesti ja napakasti.</a:t>
            </a:r>
          </a:p>
          <a:p>
            <a:pPr lvl="1"/>
            <a:r>
              <a:rPr lang="fi-FI" dirty="0"/>
              <a:t>Ei ole olemassa mitään enimmäismerkkimäärää, tuhatta sanaa ei kuitenkaan kannata käyttää.</a:t>
            </a:r>
          </a:p>
          <a:p>
            <a:r>
              <a:rPr lang="fi-FI" dirty="0"/>
              <a:t>Käytä lukijalle sopivaa kieltä ja sanastoa.</a:t>
            </a:r>
          </a:p>
          <a:p>
            <a:pPr lvl="1"/>
            <a:r>
              <a:rPr lang="fi-FI" dirty="0"/>
              <a:t>Tutut termit ja sanat eli sama tyyli kuin itse dokumentin tekstissä.</a:t>
            </a:r>
          </a:p>
          <a:p>
            <a:r>
              <a:rPr lang="fi-FI" dirty="0"/>
              <a:t>Keskity olennaiseen! Älä kuvaile ulkonäköä turhaan.</a:t>
            </a:r>
          </a:p>
          <a:p>
            <a:r>
              <a:rPr lang="fi-FI" dirty="0"/>
              <a:t>Älä aloita sanalla ”Kuva” tai ”Kuvassa”, sillä ruudunlukuohjelma kyllä kertoo, että kyseessä on kuva tai grafiikka.</a:t>
            </a:r>
          </a:p>
          <a:p>
            <a:r>
              <a:rPr lang="fi-FI" dirty="0"/>
              <a:t>Päätä vaihtoehtoinen teksti pisteeseen. Näin ruudunlukuohjelma pitää tauon vaihtoehtoisen tekstin lopussa.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46C930-E072-44A0-97BA-0F9BC7EB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94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1AA78-FBC2-4E88-B1BC-C4466004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Esimerkki kaaviosta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77D8A1-BA28-4FCC-B4AA-AC1052BDA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176071"/>
            <a:ext cx="8381117" cy="2289855"/>
          </a:xfrm>
        </p:spPr>
        <p:txBody>
          <a:bodyPr>
            <a:normAutofit/>
          </a:bodyPr>
          <a:lstStyle/>
          <a:p>
            <a:r>
              <a:rPr lang="fi-FI" dirty="0"/>
              <a:t>Tilastot voi antaa myös taulukkoina.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93A4D0-7BD0-4B5D-95B5-92776C59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D878DC8-2978-499A-93AB-CB9EA5E8F0A0}"/>
              </a:ext>
            </a:extLst>
          </p:cNvPr>
          <p:cNvSpPr txBox="1"/>
          <p:nvPr/>
        </p:nvSpPr>
        <p:spPr>
          <a:xfrm>
            <a:off x="6595531" y="2382035"/>
            <a:ext cx="254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Tilinpäätös 2018. Etelä-Suomen aluehallintovirasto –kirjanpitoyksikkö. (s. 71) </a:t>
            </a:r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24159DB7-8A3D-4681-8FDB-4516158B1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4" y="1921396"/>
            <a:ext cx="6002943" cy="34867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14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74661-544F-45A0-89F2-B7D8120A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 ei saa olla ainoa keino välittää tietoa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69391-07D1-4899-82AB-210B443B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Älä käytä väriä ainoana keinona välittää tietoa (WCAG 1.4.1)</a:t>
            </a:r>
          </a:p>
          <a:p>
            <a:r>
              <a:rPr lang="fi-FI" dirty="0"/>
              <a:t>Ota erityisesti huomioon punavihersokeus.</a:t>
            </a:r>
          </a:p>
          <a:p>
            <a:r>
              <a:rPr lang="fi-FI" dirty="0"/>
              <a:t>Käytä värin lisäksi muotoja tai tekstiä.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917E7B-E3F5-450C-92EB-C33ABDCC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6" name="Kuva 5" descr="Kaaviossa, jossa on esitetty kolmen eri asian suhteen sinisen, vihreän ja punaisen värin avulla.">
            <a:extLst>
              <a:ext uri="{FF2B5EF4-FFF2-40B4-BE49-F238E27FC236}">
                <a16:creationId xmlns:a16="http://schemas.microsoft.com/office/drawing/2014/main" id="{A216DE8D-4917-4AF1-BCA1-9021EBA85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4" y="3228998"/>
            <a:ext cx="2715814" cy="2331273"/>
          </a:xfrm>
          <a:prstGeom prst="rect">
            <a:avLst/>
          </a:prstGeom>
        </p:spPr>
      </p:pic>
      <p:pic>
        <p:nvPicPr>
          <p:cNvPr id="8" name="Kuva 7" descr="Taulukko, jossa on osoitettu asioiden tilaa vihreän, punaisen ja keltaisen avulla. Värien lisäksi taulukossa on käytetty sanoja Kyllä, Ei ja Lähes kuvaamaan tiloja.">
            <a:extLst>
              <a:ext uri="{FF2B5EF4-FFF2-40B4-BE49-F238E27FC236}">
                <a16:creationId xmlns:a16="http://schemas.microsoft.com/office/drawing/2014/main" id="{76CEFD5C-AB4E-4EC6-B87D-92D1FAC80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28998"/>
            <a:ext cx="2888230" cy="165368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E0BC403-5545-4FCA-8539-48C8D8225488}"/>
              </a:ext>
            </a:extLst>
          </p:cNvPr>
          <p:cNvSpPr txBox="1"/>
          <p:nvPr/>
        </p:nvSpPr>
        <p:spPr>
          <a:xfrm>
            <a:off x="4355976" y="5025167"/>
            <a:ext cx="351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Etelä-Suomen kirjastot 2017. Arviointijulkaisu, s. 38 </a:t>
            </a:r>
          </a:p>
        </p:txBody>
      </p:sp>
    </p:spTree>
    <p:extLst>
      <p:ext uri="{BB962C8B-B14F-4D97-AF65-F5344CB8AC3E}">
        <p14:creationId xmlns:p14="http://schemas.microsoft.com/office/powerpoint/2010/main" val="3092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C61476-C669-4FF5-9EBB-6E005B5A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4369"/>
            <a:ext cx="7128792" cy="913324"/>
          </a:xfrm>
        </p:spPr>
        <p:txBody>
          <a:bodyPr/>
          <a:lstStyle/>
          <a:p>
            <a:r>
              <a:rPr lang="fi-FI" dirty="0"/>
              <a:t>Värikontrastit dokumenteissa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C62BE-C2AF-4F81-A931-389B593D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7379"/>
            <a:ext cx="8496944" cy="359325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Värikontrastit: Tarkista, että tekstin ja taustan välillä on riittävä kontrastiero (WCAG 1.4.3)</a:t>
            </a:r>
          </a:p>
          <a:p>
            <a:pPr lvl="1"/>
            <a:r>
              <a:rPr lang="fi-FI" dirty="0"/>
              <a:t>Tärkeä tarkistaa, jos käytät muuta kuin mustaa tekstiä ja valkoista taustaa.</a:t>
            </a:r>
          </a:p>
          <a:p>
            <a:r>
              <a:rPr lang="fi-FI" dirty="0" err="1"/>
              <a:t>WebAIMin</a:t>
            </a:r>
            <a:r>
              <a:rPr lang="fi-FI" dirty="0"/>
              <a:t> </a:t>
            </a:r>
            <a:r>
              <a:rPr lang="fi-FI" dirty="0" err="1">
                <a:hlinkClick r:id="rId3"/>
              </a:rPr>
              <a:t>Color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Contrast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Checker</a:t>
            </a:r>
            <a:r>
              <a:rPr lang="fi-FI" dirty="0"/>
              <a:t> laskee eron värien välillä</a:t>
            </a:r>
          </a:p>
          <a:p>
            <a:r>
              <a:rPr lang="fi-FI" dirty="0"/>
              <a:t>Värikontrastit koskevat myös grafiikan osia, joita vaaditaan sisällön ymmärtämiseksi: </a:t>
            </a:r>
            <a:r>
              <a:rPr lang="fi-FI" dirty="0">
                <a:hlinkClick r:id="rId4"/>
              </a:rPr>
              <a:t>WCAG 1.4.11 Ei-tekstimuotoisen kontrasti</a:t>
            </a:r>
            <a:endParaRPr lang="fi-FI" dirty="0"/>
          </a:p>
          <a:p>
            <a:r>
              <a:rPr lang="fi-FI" dirty="0"/>
              <a:t>Ymmärtämisen kannalta olennaisten vierekkäisten värien välillä pitäisi olla riittävä kontrasti.</a:t>
            </a:r>
          </a:p>
          <a:p>
            <a:pPr lvl="1"/>
            <a:r>
              <a:rPr lang="fi-FI" dirty="0"/>
              <a:t>Hyvä keino on käyttää esim. ympyrädiagrammeissa viipaleiden välillä rakoa tai mustaa rajausta.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09EF36-A4FC-4E78-88F2-1EC2417C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3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2CA1E2-E342-4C47-B8E3-C38D5B110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08" y="1827815"/>
            <a:ext cx="7772400" cy="1562199"/>
          </a:xfrm>
        </p:spPr>
        <p:txBody>
          <a:bodyPr/>
          <a:lstStyle/>
          <a:p>
            <a:r>
              <a:rPr lang="fi-FI" dirty="0"/>
              <a:t>Word-asiakirjat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5374311-D4B2-498D-A44A-FF3DCE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7BBD890-9714-47BC-B6FE-73CFFC699143}" type="slidenum">
              <a:rPr lang="fi-FI" smtClean="0"/>
              <a:pPr algn="r"/>
              <a:t>17</a:t>
            </a:fld>
            <a:endParaRPr lang="fi-FI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2057EFA3-A2BF-40EE-BFDA-90035C33F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82" y="2789947"/>
            <a:ext cx="7776864" cy="1200133"/>
          </a:xfrm>
        </p:spPr>
        <p:txBody>
          <a:bodyPr>
            <a:normAutofit/>
          </a:bodyPr>
          <a:lstStyle/>
          <a:p>
            <a:r>
              <a:rPr lang="fi-FI" sz="3200" dirty="0"/>
              <a:t>Miten tuotetaan saavutettavia dokumentteja Word-ohjelmalla</a:t>
            </a:r>
          </a:p>
        </p:txBody>
      </p:sp>
    </p:spTree>
    <p:extLst>
      <p:ext uri="{BB962C8B-B14F-4D97-AF65-F5344CB8AC3E}">
        <p14:creationId xmlns:p14="http://schemas.microsoft.com/office/powerpoint/2010/main" val="17847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C0A018-8461-4EA3-A164-0CB8BA5C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/>
              <a:t>Selkeä rakenne ja kieli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42019F-4F5A-4305-B646-99C740B3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5332"/>
            <a:ext cx="8208912" cy="3910668"/>
          </a:xfrm>
        </p:spPr>
        <p:txBody>
          <a:bodyPr>
            <a:normAutofit/>
          </a:bodyPr>
          <a:lstStyle/>
          <a:p>
            <a:r>
              <a:rPr lang="fi-FI" dirty="0"/>
              <a:t>Tee asiakirjalle selkeä rakenne ja kirjoita selkeää kieltä.</a:t>
            </a:r>
          </a:p>
          <a:p>
            <a:r>
              <a:rPr lang="fi-FI" dirty="0"/>
              <a:t>Pidä kokonaisuudet ja osat yhtenäisinä.</a:t>
            </a:r>
          </a:p>
          <a:p>
            <a:pPr lvl="1"/>
            <a:r>
              <a:rPr lang="fi-FI" dirty="0"/>
              <a:t>Älä katko leipätekstiä.</a:t>
            </a:r>
          </a:p>
          <a:p>
            <a:pPr lvl="1"/>
            <a:r>
              <a:rPr lang="fi-FI" dirty="0"/>
              <a:t>Lopeta sivu kokonaisella virkkeellä.</a:t>
            </a:r>
          </a:p>
          <a:p>
            <a:pPr lvl="1"/>
            <a:r>
              <a:rPr lang="fi-FI" dirty="0"/>
              <a:t>Sijoita kuvat tai taulukot kappaleiden väliin mahdollisimman sopivaan paikkaan.</a:t>
            </a:r>
          </a:p>
          <a:p>
            <a:pPr lvl="1"/>
            <a:r>
              <a:rPr lang="fi-FI" dirty="0"/>
              <a:t>Sähköisen dokumentin lukeminen tietokoneen tai mobiililaitteen näytöltä on erilaista kuin paperidokumentin.</a:t>
            </a:r>
          </a:p>
          <a:p>
            <a:pPr lvl="1"/>
            <a:r>
              <a:rPr lang="fi-FI" dirty="0"/>
              <a:t>Näyttö ei ole A4-kokoinen!</a:t>
            </a:r>
          </a:p>
          <a:p>
            <a:r>
              <a:rPr lang="fi-FI" dirty="0"/>
              <a:t>Avaa lyhenteet ja vältä erikoistermejä tai ainakin avaa ne ymmärrettävällä kielellä.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0948D5-D54A-42D4-AC6D-9DABB488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6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C0A018-8461-4EA3-A164-0CB8BA5C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/>
              <a:t>Keksi kuvaavat otsikot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42019F-4F5A-4305-B646-99C740B3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5332"/>
            <a:ext cx="8208912" cy="3910668"/>
          </a:xfrm>
        </p:spPr>
        <p:txBody>
          <a:bodyPr>
            <a:normAutofit/>
          </a:bodyPr>
          <a:lstStyle/>
          <a:p>
            <a:r>
              <a:rPr lang="fi-FI" sz="2400" dirty="0"/>
              <a:t>Otsikot kuvaavat hyvin aiheen (WCAG 2.4.6 AA)</a:t>
            </a:r>
          </a:p>
          <a:p>
            <a:r>
              <a:rPr lang="fi-FI" dirty="0"/>
              <a:t>Pelkästään otsikot lukemalla pitäisi voida ymmärtää asiakirjan sisältö.</a:t>
            </a:r>
          </a:p>
          <a:p>
            <a:r>
              <a:rPr lang="fi-FI" dirty="0"/>
              <a:t>Verbit otsikoissa helpottavat ymmärtämistä.</a:t>
            </a:r>
          </a:p>
          <a:p>
            <a:r>
              <a:rPr lang="fi-FI" dirty="0"/>
              <a:t>Esimerkit saavutettavuusvaatimukset.fi-sivulta: </a:t>
            </a:r>
          </a:p>
          <a:p>
            <a:pPr lvl="1"/>
            <a:r>
              <a:rPr lang="fi-FI" sz="2000" dirty="0"/>
              <a:t>WCAG ohjaa tekniseen saavutettavuuteen</a:t>
            </a:r>
          </a:p>
          <a:p>
            <a:pPr lvl="1"/>
            <a:r>
              <a:rPr lang="fi-FI" sz="2000" dirty="0"/>
              <a:t>WCAG ei ratkaise kaikkia saavutettavuushaasteita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0948D5-D54A-42D4-AC6D-9DABB488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7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624BB5-0F78-44A6-9D97-60B0B0AD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A5070-1466-4BA9-BD94-BC40F807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340"/>
            <a:ext cx="8208912" cy="3888432"/>
          </a:xfrm>
        </p:spPr>
        <p:txBody>
          <a:bodyPr/>
          <a:lstStyle/>
          <a:p>
            <a:r>
              <a:rPr lang="fi-FI" dirty="0"/>
              <a:t>Mitä tiedostoja laki digitaalisten palvelujen tarjoamisesta koskee</a:t>
            </a:r>
          </a:p>
          <a:p>
            <a:r>
              <a:rPr lang="fi-FI" dirty="0"/>
              <a:t>Miten laadit kuville vaihtoehtoisen tekstin</a:t>
            </a:r>
          </a:p>
          <a:p>
            <a:r>
              <a:rPr lang="fi-FI" dirty="0"/>
              <a:t>Tee saavutettavia Word-tiedostoja</a:t>
            </a:r>
          </a:p>
          <a:p>
            <a:r>
              <a:rPr lang="fi-FI" dirty="0"/>
              <a:t>Tee saavutettavia PowerPoint-tiedostoja</a:t>
            </a:r>
          </a:p>
          <a:p>
            <a:r>
              <a:rPr lang="fi-FI" dirty="0"/>
              <a:t>Näin muunnat pdf-muotoon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485BFE-4E14-4F2E-8D1A-A228D396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3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C0A018-8461-4EA3-A164-0CB8BA5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 Wordin tyylejä osien merkkaamiseen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42019F-4F5A-4305-B646-99C740B3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5372"/>
            <a:ext cx="8208912" cy="3550628"/>
          </a:xfrm>
        </p:spPr>
        <p:txBody>
          <a:bodyPr>
            <a:normAutofit/>
          </a:bodyPr>
          <a:lstStyle/>
          <a:p>
            <a:r>
              <a:rPr lang="fi-FI" dirty="0"/>
              <a:t>Muokkaa ulkoasua tyylien avulla.</a:t>
            </a:r>
          </a:p>
          <a:p>
            <a:r>
              <a:rPr lang="fi-FI" dirty="0"/>
              <a:t>Älä mieti vain sitä, miltä tiedosto näyttää, vaan käytä sopivaa tyyliä.</a:t>
            </a:r>
          </a:p>
          <a:p>
            <a:r>
              <a:rPr lang="fi-FI" dirty="0"/>
              <a:t>Tyylit sisältävät saavutettavuuden kannalta tärkeää tietoa!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0948D5-D54A-42D4-AC6D-9DABB488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11" name="Kuva 10" descr="Kuvakaappaus Word-dokumentista, jossa on kaksi otsikkoa. Otsikot erottuvat leipätekstistä suuremman ja erivärisen fontin avulla.">
            <a:extLst>
              <a:ext uri="{FF2B5EF4-FFF2-40B4-BE49-F238E27FC236}">
                <a16:creationId xmlns:a16="http://schemas.microsoft.com/office/drawing/2014/main" id="{0D637AC6-80E0-4344-B8DF-A88999212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" y="3217540"/>
            <a:ext cx="3923034" cy="18002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Kuva 6" descr="Aivan samanlaiselta näyttävä kuvakaappaus kuin viereinen kuva.">
            <a:extLst>
              <a:ext uri="{FF2B5EF4-FFF2-40B4-BE49-F238E27FC236}">
                <a16:creationId xmlns:a16="http://schemas.microsoft.com/office/drawing/2014/main" id="{F4474080-B46D-44EE-A4CD-495213CC2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29" y="3217540"/>
            <a:ext cx="3923034" cy="18002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22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C0A018-8461-4EA3-A164-0CB8BA5C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96938"/>
            <a:ext cx="7128792" cy="841316"/>
          </a:xfrm>
        </p:spPr>
        <p:txBody>
          <a:bodyPr/>
          <a:lstStyle/>
          <a:p>
            <a:r>
              <a:rPr lang="fi-FI" dirty="0"/>
              <a:t>Konepellin alla</a:t>
            </a: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0948D5-D54A-42D4-AC6D-9DABB488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21</a:t>
            </a:fld>
            <a:endParaRPr lang="fi-FI" dirty="0"/>
          </a:p>
        </p:txBody>
      </p:sp>
      <p:pic>
        <p:nvPicPr>
          <p:cNvPr id="11" name="Kuva 10" descr="Word-dokumentissa on ympäröity otsikolta näyttävä teksti. Wordin tyylivalikossa näkyy tyyli Normaali korostettuna. Esimerkki ei ole saavutettava.">
            <a:extLst>
              <a:ext uri="{FF2B5EF4-FFF2-40B4-BE49-F238E27FC236}">
                <a16:creationId xmlns:a16="http://schemas.microsoft.com/office/drawing/2014/main" id="{BD09038B-1C5A-4E72-A1BA-1B0DD5848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1356"/>
            <a:ext cx="4248472" cy="29408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40732E27-CA7C-49D6-AE29-11B1EA547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3728" y="1489348"/>
            <a:ext cx="57606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2C803B2-6DBE-4354-80B5-C604BAF34CFF}"/>
              </a:ext>
            </a:extLst>
          </p:cNvPr>
          <p:cNvSpPr txBox="1"/>
          <p:nvPr/>
        </p:nvSpPr>
        <p:spPr>
          <a:xfrm>
            <a:off x="323528" y="469337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Tekstin ulkoasuksi annettu </a:t>
            </a:r>
            <a:r>
              <a:rPr lang="fi-FI" dirty="0" err="1">
                <a:highlight>
                  <a:srgbClr val="FFFF00"/>
                </a:highlight>
              </a:rPr>
              <a:t>Calibri</a:t>
            </a:r>
            <a:r>
              <a:rPr lang="fi-FI" dirty="0">
                <a:highlight>
                  <a:srgbClr val="FFFF00"/>
                </a:highlight>
              </a:rPr>
              <a:t>, lihavoitu, koko 26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6E28A73-FA55-4150-9804-8277ED6FF072}"/>
              </a:ext>
            </a:extLst>
          </p:cNvPr>
          <p:cNvSpPr txBox="1"/>
          <p:nvPr/>
        </p:nvSpPr>
        <p:spPr>
          <a:xfrm>
            <a:off x="4852620" y="463192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Otsikolle valittu tyyli Otsikko 1. Otsikko 1:n ulkoasuksi määritelty </a:t>
            </a:r>
            <a:r>
              <a:rPr lang="fi-FI" dirty="0" err="1">
                <a:highlight>
                  <a:srgbClr val="FFFF00"/>
                </a:highlight>
              </a:rPr>
              <a:t>Calibri</a:t>
            </a:r>
            <a:r>
              <a:rPr lang="fi-FI" dirty="0">
                <a:highlight>
                  <a:srgbClr val="FFFF00"/>
                </a:highlight>
              </a:rPr>
              <a:t>, lihavoitu, koko 26.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A9A9581B-71AA-4505-AF79-9452DFBA0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544" y="2756782"/>
            <a:ext cx="3024336" cy="4320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 descr="Word-dokumentissa on ympäröity otsikolta näyttävä teksti. Wordin tyylivalikossa näkyy tyyli Otsikko 1 korostettuna. Esimerkki on saavutettava.">
            <a:extLst>
              <a:ext uri="{FF2B5EF4-FFF2-40B4-BE49-F238E27FC236}">
                <a16:creationId xmlns:a16="http://schemas.microsoft.com/office/drawing/2014/main" id="{F39B42E1-5179-4C31-BB2B-15B76F77F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08" y="1561356"/>
            <a:ext cx="4312949" cy="29408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F5334507-E0FD-4BB9-9B29-42BFBE88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28" y="1489348"/>
            <a:ext cx="57606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384C428C-AC2A-43A9-89C2-D5C623585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0875" y="2929507"/>
            <a:ext cx="3024336" cy="4320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A44A891-9E6E-4901-AB0B-E1D94F5112D3}"/>
              </a:ext>
            </a:extLst>
          </p:cNvPr>
          <p:cNvSpPr txBox="1"/>
          <p:nvPr/>
        </p:nvSpPr>
        <p:spPr>
          <a:xfrm>
            <a:off x="408680" y="1101631"/>
            <a:ext cx="314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Tämä </a:t>
            </a:r>
            <a:r>
              <a:rPr lang="fi-FI" b="1" dirty="0"/>
              <a:t>ei</a:t>
            </a:r>
            <a:r>
              <a:rPr lang="fi-FI" dirty="0"/>
              <a:t> ole saavutettava!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0A5EF1-2C99-4CAD-8879-9BC970047607}"/>
              </a:ext>
            </a:extLst>
          </p:cNvPr>
          <p:cNvSpPr txBox="1"/>
          <p:nvPr/>
        </p:nvSpPr>
        <p:spPr>
          <a:xfrm>
            <a:off x="4812011" y="1101631"/>
            <a:ext cx="314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Tämä </a:t>
            </a:r>
            <a:r>
              <a:rPr lang="fi-FI" b="1" dirty="0"/>
              <a:t>on</a:t>
            </a:r>
            <a:r>
              <a:rPr lang="fi-FI" dirty="0"/>
              <a:t> saavutettava. </a:t>
            </a:r>
          </a:p>
        </p:txBody>
      </p:sp>
    </p:spTree>
    <p:extLst>
      <p:ext uri="{BB962C8B-B14F-4D97-AF65-F5344CB8AC3E}">
        <p14:creationId xmlns:p14="http://schemas.microsoft.com/office/powerpoint/2010/main" val="11266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CC2EA-47E6-4A33-B7CC-90EA64EC5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80" y="1705372"/>
            <a:ext cx="7772400" cy="1562199"/>
          </a:xfrm>
        </p:spPr>
        <p:txBody>
          <a:bodyPr/>
          <a:lstStyle/>
          <a:p>
            <a:r>
              <a:rPr lang="fi-FI" dirty="0"/>
              <a:t>Hyppy itse Wordiin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FBF897-4DD8-4137-B50B-83FB79B91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80" y="2829872"/>
            <a:ext cx="7776864" cy="1200133"/>
          </a:xfrm>
        </p:spPr>
        <p:txBody>
          <a:bodyPr>
            <a:normAutofit/>
          </a:bodyPr>
          <a:lstStyle/>
          <a:p>
            <a:r>
              <a:rPr lang="fi-FI" sz="2400" dirty="0"/>
              <a:t>Ohjeita Office 365 Word-ohjelmassa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138C7D-3209-4957-974E-4C0BAF47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7BBD890-9714-47BC-B6FE-73CFFC699143}" type="slidenum">
              <a:rPr lang="fi-FI" smtClean="0"/>
              <a:pPr algn="r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0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B61F5-1825-4FDC-9DC0-3555E59AB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863257"/>
            <a:ext cx="7772400" cy="1562199"/>
          </a:xfrm>
        </p:spPr>
        <p:txBody>
          <a:bodyPr/>
          <a:lstStyle/>
          <a:p>
            <a:r>
              <a:rPr lang="fi-FI" dirty="0"/>
              <a:t>PowerPoint-tiedostojen saavutettavuus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7F893A4-AD62-4277-BCE0-5A0F4337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7BBD890-9714-47BC-B6FE-73CFFC699143}" type="slidenum">
              <a:rPr lang="fi-FI" smtClean="0"/>
              <a:pPr algn="r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1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FE6C4-91D5-4237-9DD9-4E324ADE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417380"/>
          </a:xfrm>
        </p:spPr>
        <p:txBody>
          <a:bodyPr/>
          <a:lstStyle/>
          <a:p>
            <a:r>
              <a:rPr lang="fi-FI" dirty="0"/>
              <a:t>Osa suullista esitystä vai tiedosto verkossa?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BB1658-9E1F-40F1-B8F8-D6754081B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7379"/>
            <a:ext cx="8208912" cy="378289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Mikä on esityksen tehtävä? </a:t>
            </a:r>
          </a:p>
          <a:p>
            <a:pPr lvl="1"/>
            <a:r>
              <a:rPr lang="fi-FI" dirty="0"/>
              <a:t>Ei korvaa videossa tekstitystä.</a:t>
            </a:r>
          </a:p>
          <a:p>
            <a:r>
              <a:rPr lang="fi-FI" dirty="0"/>
              <a:t>Paljon yhteisiä saavutettavuustarpeita</a:t>
            </a:r>
          </a:p>
          <a:p>
            <a:pPr lvl="1"/>
            <a:r>
              <a:rPr lang="fi-FI" dirty="0"/>
              <a:t>Selkeä ulkoasu</a:t>
            </a:r>
          </a:p>
          <a:p>
            <a:pPr lvl="1"/>
            <a:r>
              <a:rPr lang="fi-FI" dirty="0"/>
              <a:t>Selkeä kieli</a:t>
            </a:r>
          </a:p>
          <a:p>
            <a:r>
              <a:rPr lang="fi-FI" dirty="0"/>
              <a:t>Toisaalta on myös eroja</a:t>
            </a:r>
          </a:p>
          <a:p>
            <a:pPr lvl="1"/>
            <a:r>
              <a:rPr lang="fi-FI" dirty="0"/>
              <a:t>Esim. linkkien nimet: Tiedostossa linkistä painamalla pääsee kohteeseen, mutta esityksessä olisi tärkeää nähdä www-osoite</a:t>
            </a:r>
          </a:p>
          <a:p>
            <a:r>
              <a:rPr lang="fi-FI" dirty="0"/>
              <a:t>Kannattaa pohtia, toimiiko suullisen esityksen tukena ollut PowerPoint-esitys yksinään.</a:t>
            </a:r>
          </a:p>
          <a:p>
            <a:pPr lvl="1"/>
            <a:r>
              <a:rPr lang="fi-FI" dirty="0"/>
              <a:t>Jos puheesta ei ole video- tai äänitallennetta tarjolla, esitystä pitää ehkä muokata verkossa julkaisemista varten.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F26599-0D6B-4187-B35A-9DD3C22F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7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6FF78-4E78-462F-8A59-334BACB9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/>
              <a:t>Tee selkeä ulkoasu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E24B2B-4758-43F4-8168-B134FC39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5332"/>
            <a:ext cx="8208912" cy="3960440"/>
          </a:xfrm>
        </p:spPr>
        <p:txBody>
          <a:bodyPr>
            <a:normAutofit/>
          </a:bodyPr>
          <a:lstStyle/>
          <a:p>
            <a:r>
              <a:rPr lang="fi-FI" sz="2400" dirty="0"/>
              <a:t>Käytä tekstissä riittävän isoa fonttia</a:t>
            </a:r>
          </a:p>
          <a:p>
            <a:r>
              <a:rPr lang="fi-FI" sz="2400" dirty="0"/>
              <a:t>Muista värikontrastit!  </a:t>
            </a:r>
            <a:r>
              <a:rPr lang="fi-FI" sz="2400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00FFFF"/>
                </a:highlight>
              </a:rPr>
              <a:t>Älä kikkaile värien kanssa.</a:t>
            </a:r>
          </a:p>
          <a:p>
            <a:pPr lvl="1"/>
            <a:r>
              <a:rPr lang="fi-FI" sz="2200" dirty="0"/>
              <a:t>Tummenna / vaalenna tekstin väriä tarvittaessa</a:t>
            </a:r>
          </a:p>
          <a:p>
            <a:pPr lvl="1"/>
            <a:r>
              <a:rPr lang="fi-FI" sz="2200" dirty="0"/>
              <a:t>Vältä tekstiä kuvien päällä</a:t>
            </a:r>
          </a:p>
          <a:p>
            <a:r>
              <a:rPr lang="fi-FI" sz="2400" dirty="0"/>
              <a:t>Käytä helposti luettavaa fonttia</a:t>
            </a:r>
          </a:p>
          <a:p>
            <a:r>
              <a:rPr lang="fi-FI" sz="2400" dirty="0"/>
              <a:t>Älä välitä tietoa vain värin avulla</a:t>
            </a:r>
          </a:p>
          <a:p>
            <a:r>
              <a:rPr lang="fi-FI" sz="2400" dirty="0"/>
              <a:t>Ota huomioon värisokeat</a:t>
            </a:r>
          </a:p>
          <a:p>
            <a:pPr lvl="1"/>
            <a:r>
              <a:rPr lang="fi-FI" sz="2000" dirty="0"/>
              <a:t>Ole erityisen varovainen </a:t>
            </a:r>
            <a:r>
              <a:rPr lang="fi-FI" sz="2000" dirty="0">
                <a:solidFill>
                  <a:srgbClr val="FF0000"/>
                </a:solidFill>
              </a:rPr>
              <a:t>punaisen</a:t>
            </a:r>
            <a:r>
              <a:rPr lang="fi-FI" sz="2000" dirty="0"/>
              <a:t> ja </a:t>
            </a:r>
            <a:r>
              <a:rPr lang="fi-FI" sz="2000" dirty="0">
                <a:solidFill>
                  <a:srgbClr val="00B050"/>
                </a:solidFill>
              </a:rPr>
              <a:t>vihreän</a:t>
            </a:r>
            <a:r>
              <a:rPr lang="fi-FI" sz="2000" dirty="0"/>
              <a:t> kanssa.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F918AE-8214-48EF-8CFF-2C9AD7A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0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9ABBF-C8B7-43E1-8E06-DD2D8921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/>
              <a:t>Ennen julkaisua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062ADD-68B0-44DF-AFCC-98D1B2B1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340"/>
            <a:ext cx="8208912" cy="3888432"/>
          </a:xfrm>
        </p:spPr>
        <p:txBody>
          <a:bodyPr>
            <a:normAutofit/>
          </a:bodyPr>
          <a:lstStyle/>
          <a:p>
            <a:r>
              <a:rPr lang="fi-FI" dirty="0"/>
              <a:t>Anna dioille yksilöllinen kuvaava otsikko.</a:t>
            </a:r>
          </a:p>
          <a:p>
            <a:pPr lvl="1"/>
            <a:r>
              <a:rPr lang="fi-FI" dirty="0"/>
              <a:t>Jos sama otsikko toistuu, käytä numerointia: esim. 1/3, 2/3, 3/3</a:t>
            </a:r>
          </a:p>
          <a:p>
            <a:r>
              <a:rPr lang="fi-FI" dirty="0"/>
              <a:t>Kirjoita kuville vaihtoehtoinen teksti tai </a:t>
            </a:r>
            <a:br>
              <a:rPr lang="fi-FI" dirty="0"/>
            </a:br>
            <a:r>
              <a:rPr lang="fi-FI" dirty="0"/>
              <a:t>merkitse kuva koristeelliseksi (Office 365).</a:t>
            </a:r>
          </a:p>
          <a:p>
            <a:r>
              <a:rPr lang="fi-FI" dirty="0"/>
              <a:t>Tarkista dian elementtien lukemisjärjestys, jos diassa on muutakin sisältöä kuin tekstiä. </a:t>
            </a:r>
          </a:p>
          <a:p>
            <a:r>
              <a:rPr lang="fi-FI" dirty="0"/>
              <a:t>Anna tiedostolle ominaisuuksissa otsikko (kuten </a:t>
            </a:r>
            <a:r>
              <a:rPr lang="fi-FI" dirty="0" err="1"/>
              <a:t>Wordissä</a:t>
            </a:r>
            <a:r>
              <a:rPr lang="fi-FI" dirty="0"/>
              <a:t>).</a:t>
            </a:r>
          </a:p>
          <a:p>
            <a:r>
              <a:rPr lang="fi-FI" dirty="0"/>
              <a:t>Tarkista lopuksi PowerPoint-esityksen helppokäyttöisyys.</a:t>
            </a:r>
          </a:p>
          <a:p>
            <a:pPr lvl="1"/>
            <a:r>
              <a:rPr lang="fi-FI" dirty="0"/>
              <a:t>Tarkista &gt; Tarkista helppokäyttöisyys</a:t>
            </a:r>
          </a:p>
          <a:p>
            <a:r>
              <a:rPr lang="fi-FI" dirty="0"/>
              <a:t>Nimeä tiedosto kuvaavasti.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111662E-687D-47B3-9425-04E66891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2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4F3A30-24A2-4CD3-85BC-AD0E0419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Vaihtoehtoinen 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98123C-D39B-44AC-9E2A-B80E0BE3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27</a:t>
            </a:fld>
            <a:endParaRPr lang="fi-FI" dirty="0"/>
          </a:p>
        </p:txBody>
      </p:sp>
      <p:pic>
        <p:nvPicPr>
          <p:cNvPr id="5" name="Sisällön paikkamerkki 9" descr="Mies nojaa ESKO-tietokoneeseen, joka on suuren kaapin kokoinen.">
            <a:extLst>
              <a:ext uri="{FF2B5EF4-FFF2-40B4-BE49-F238E27FC236}">
                <a16:creationId xmlns:a16="http://schemas.microsoft.com/office/drawing/2014/main" id="{B8293650-C9C6-4650-99D5-0DEC8C4FB2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1" y="1396369"/>
            <a:ext cx="2251494" cy="3184434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32C69B2-1255-4ED2-A340-FD9F4B66CA04}"/>
              </a:ext>
            </a:extLst>
          </p:cNvPr>
          <p:cNvSpPr txBox="1"/>
          <p:nvPr/>
        </p:nvSpPr>
        <p:spPr>
          <a:xfrm flipH="1">
            <a:off x="611560" y="4585692"/>
            <a:ext cx="2618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Aalto-yliopisto (CC BY 4.0)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D057C33-1092-47FE-8F11-E4B831CC7793}"/>
              </a:ext>
            </a:extLst>
          </p:cNvPr>
          <p:cNvSpPr txBox="1"/>
          <p:nvPr/>
        </p:nvSpPr>
        <p:spPr>
          <a:xfrm>
            <a:off x="2908145" y="1380739"/>
            <a:ext cx="3984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Hiiren kakkospainikkeesta saa auki valikon 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Muokkaa vaihtoehtokuvausta…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Oikeaan laitaan ilmestyy ikkuna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Kirjoita napakka teksti, joka kertoo olennaisen kuvasta.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Jos kyseessä on koristekuva, älä kirjoita mitään, vaan valitse kohta Merkitse koristeelliseksi.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Älä käytä</a:t>
            </a:r>
            <a:r>
              <a:rPr lang="fi-FI" dirty="0"/>
              <a:t> Office 365 –version toimintoa Luo kuvaus puolestani.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37EAFF6-947C-4863-AD2F-27577C9B5D3B}"/>
              </a:ext>
            </a:extLst>
          </p:cNvPr>
          <p:cNvSpPr txBox="1"/>
          <p:nvPr/>
        </p:nvSpPr>
        <p:spPr>
          <a:xfrm flipH="1">
            <a:off x="6892505" y="4228348"/>
            <a:ext cx="1715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Office 365 -versio</a:t>
            </a:r>
          </a:p>
        </p:txBody>
      </p:sp>
      <p:pic>
        <p:nvPicPr>
          <p:cNvPr id="10" name="Kuva 9" descr="Vaihtoehtoinen teksti -ikkunassa, jossa on kysymys Miten kuvailisit tätä kohdetta ja sen sisältöä sokealle henkilölle? (Suositus: 1-2 lausetta). Ikkunassa on myös painike Luo kuvaus puolestani sekä valintaruutu Merkitse koristeelliseksi.">
            <a:extLst>
              <a:ext uri="{FF2B5EF4-FFF2-40B4-BE49-F238E27FC236}">
                <a16:creationId xmlns:a16="http://schemas.microsoft.com/office/drawing/2014/main" id="{E2951D9C-6028-4415-B656-E4E123EC7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91" y="1297115"/>
            <a:ext cx="2182908" cy="28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37182-C91C-417C-A143-6F2E2B14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4369"/>
            <a:ext cx="7128792" cy="784939"/>
          </a:xfrm>
        </p:spPr>
        <p:txBody>
          <a:bodyPr/>
          <a:lstStyle/>
          <a:p>
            <a:r>
              <a:rPr lang="fi-FI" dirty="0"/>
              <a:t>Lukemisjärjestys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08A701-0F3A-4F58-8D51-B81B85FD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9308"/>
            <a:ext cx="8208912" cy="4176464"/>
          </a:xfrm>
        </p:spPr>
        <p:txBody>
          <a:bodyPr/>
          <a:lstStyle/>
          <a:p>
            <a:r>
              <a:rPr lang="fi-FI" dirty="0"/>
              <a:t>Kun dia sisältää muutakin kuin tekstiä, tarkista elementtien lukemisjärjestys: Aloitus &gt; Järjestä &gt; Valintaruutu…</a:t>
            </a:r>
          </a:p>
          <a:p>
            <a:r>
              <a:rPr lang="fi-FI" dirty="0"/>
              <a:t>Huomaa, että elementtien lukujärjestys on alhaalta ylös.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203AAC-53E8-4EEF-A257-29537C68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342D07D-19A5-4852-BC2D-2BDE416A7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0" y="2281436"/>
            <a:ext cx="6624736" cy="3252300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061E25C1-7479-4C5B-A7A0-E60574BC8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0848" y="2232445"/>
            <a:ext cx="1440160" cy="14401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4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E872E6-0579-4E90-A96C-1CE020CB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/>
              <a:t>Tarkistustyökalu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998AEF-CA3E-4AE2-AA7B-9F1CF8F9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5332"/>
            <a:ext cx="8208912" cy="3960440"/>
          </a:xfrm>
        </p:spPr>
        <p:txBody>
          <a:bodyPr>
            <a:noAutofit/>
          </a:bodyPr>
          <a:lstStyle/>
          <a:p>
            <a:r>
              <a:rPr lang="fi-FI" sz="2400" dirty="0"/>
              <a:t>PowerPointissa on samanlainen työkalu Tarkista helppokäyttöisyys kuin </a:t>
            </a:r>
            <a:r>
              <a:rPr lang="fi-FI" sz="2400" dirty="0" err="1"/>
              <a:t>Wordissäkin</a:t>
            </a:r>
            <a:r>
              <a:rPr lang="fi-FI" sz="2400" dirty="0"/>
              <a:t>.</a:t>
            </a:r>
          </a:p>
          <a:p>
            <a:pPr lvl="1"/>
            <a:r>
              <a:rPr lang="fi-FI" sz="2400" dirty="0"/>
              <a:t>Tarkista &gt; Tarkista helppokäyttöisyys</a:t>
            </a:r>
          </a:p>
          <a:p>
            <a:r>
              <a:rPr lang="fi-FI" sz="2400" dirty="0"/>
              <a:t>Tarkistustyökalu antaa ohjeita mahdollisten ongelmien korjaamisesta.</a:t>
            </a:r>
          </a:p>
          <a:p>
            <a:r>
              <a:rPr lang="fi-FI" sz="2400" dirty="0"/>
              <a:t>Huomaa, että tarkistustyökalu ei löydä kaikkia virheitä eikä tarkista esimerkiksi vaihtoehtoisten tekstien laatua!</a:t>
            </a:r>
          </a:p>
          <a:p>
            <a:pPr lvl="1"/>
            <a:r>
              <a:rPr lang="fi-FI" sz="1200" dirty="0"/>
              <a:t>Tarkistustyökalu ei myöskään varoita liian pienestä fonttikoosta. Työkalu ei siis herjaisi tästä tekstistä.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9FA88C-774F-48D3-A2B3-7A34787A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35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C5EF4F-386A-41E0-88F7-8074DF0F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Laki koskee tiedostoja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E5929-A3AA-4C1F-ADFF-52D2B54A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79605"/>
            <a:ext cx="8208912" cy="3816424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Laki digitaalisten palvelujen tarjoamisesta koskee laajasti verkkosivustojen ja mobiilisovellusten sisältöjä.</a:t>
            </a:r>
          </a:p>
          <a:p>
            <a:r>
              <a:rPr lang="fi-FI" sz="2400" dirty="0"/>
              <a:t>Videot ja äänitiedostot</a:t>
            </a:r>
          </a:p>
          <a:p>
            <a:pPr lvl="1"/>
            <a:r>
              <a:rPr lang="fi-FI" sz="2200" dirty="0"/>
              <a:t>Tekstitys tai tekstivastine julkaisun jälkeen 14 vuorokaudessa </a:t>
            </a:r>
          </a:p>
          <a:p>
            <a:r>
              <a:rPr lang="fi-FI" sz="2400" dirty="0"/>
              <a:t>Ns. toimisto-ohjelmistojen tiedostomuodot, kuten</a:t>
            </a:r>
          </a:p>
          <a:p>
            <a:pPr lvl="1"/>
            <a:r>
              <a:rPr lang="fi-FI" sz="2200" dirty="0"/>
              <a:t>Adobe </a:t>
            </a:r>
            <a:r>
              <a:rPr lang="fi-FI" sz="2200" dirty="0" err="1"/>
              <a:t>Portable</a:t>
            </a:r>
            <a:r>
              <a:rPr lang="fi-FI" sz="2200" dirty="0"/>
              <a:t> </a:t>
            </a:r>
            <a:r>
              <a:rPr lang="fi-FI" sz="2200" dirty="0" err="1"/>
              <a:t>Document</a:t>
            </a:r>
            <a:r>
              <a:rPr lang="fi-FI" sz="2200" dirty="0"/>
              <a:t> Format (pdf-tiedostot), </a:t>
            </a:r>
          </a:p>
          <a:p>
            <a:pPr lvl="1"/>
            <a:r>
              <a:rPr lang="fi-FI" sz="2200" dirty="0"/>
              <a:t>Microsoft Office -asiakirjat eli Word-, </a:t>
            </a:r>
            <a:r>
              <a:rPr lang="fi-FI" sz="2200" dirty="0" err="1"/>
              <a:t>Excel-</a:t>
            </a:r>
            <a:r>
              <a:rPr lang="fi-FI" sz="2200" dirty="0"/>
              <a:t> tai PowerPoint-tiedostot tai </a:t>
            </a:r>
          </a:p>
          <a:p>
            <a:pPr lvl="1"/>
            <a:r>
              <a:rPr lang="fi-FI" sz="2200" dirty="0"/>
              <a:t>niiden (avoimen lähdekoodin) vastineet (OpenOffice, LibreOffice)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0781A0-BABE-404D-82F0-2961205E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09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9CC2CC-E880-46CD-BF19-1D43C6E4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Tallentaminen pdf-muotoon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F3E059-49B9-41FF-A9D2-58F82951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21396"/>
            <a:ext cx="5688632" cy="3384376"/>
          </a:xfrm>
        </p:spPr>
        <p:txBody>
          <a:bodyPr/>
          <a:lstStyle/>
          <a:p>
            <a:r>
              <a:rPr lang="fi-FI" dirty="0"/>
              <a:t>Tiedosto &gt; Tallenna nimellä</a:t>
            </a:r>
          </a:p>
          <a:p>
            <a:r>
              <a:rPr lang="fi-FI" dirty="0"/>
              <a:t>Tallennusmuodoksi pdf</a:t>
            </a:r>
          </a:p>
          <a:p>
            <a:r>
              <a:rPr lang="fi-FI" dirty="0"/>
              <a:t>Valitse Asetukset ja päälle valinta Asiakirjan rakenteen tunnisteet helppokäyttötoimintoa varten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F63576D-9440-4004-8BEC-885DD4FC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30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0D0965-E37C-45CC-8EA4-0418EB263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201316"/>
            <a:ext cx="2756038" cy="37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CC863-463F-44B1-827D-185120BB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85332"/>
          </a:xfrm>
        </p:spPr>
        <p:txBody>
          <a:bodyPr/>
          <a:lstStyle/>
          <a:p>
            <a:r>
              <a:rPr lang="fi-FI" dirty="0"/>
              <a:t>Pohdittavaa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3540D8-FA47-4D11-A47C-B0A9C1A4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340"/>
            <a:ext cx="8208912" cy="3888432"/>
          </a:xfrm>
        </p:spPr>
        <p:txBody>
          <a:bodyPr>
            <a:normAutofit/>
          </a:bodyPr>
          <a:lstStyle/>
          <a:p>
            <a:r>
              <a:rPr lang="fi-FI" dirty="0"/>
              <a:t>Ovatko omat PowerPoint-pohjat kunnossa?</a:t>
            </a:r>
          </a:p>
          <a:p>
            <a:r>
              <a:rPr lang="fi-FI" dirty="0"/>
              <a:t>Onko oma visuaalinen ohjeistus kunnossa?</a:t>
            </a:r>
          </a:p>
          <a:p>
            <a:pPr lvl="1"/>
            <a:r>
              <a:rPr lang="fi-FI" dirty="0"/>
              <a:t>Värien kontrastiarvot on laskettu</a:t>
            </a:r>
          </a:p>
          <a:p>
            <a:pPr lvl="1"/>
            <a:r>
              <a:rPr lang="fi-FI" dirty="0"/>
              <a:t>Kaavioiden ja kuvaajien väreihin on ohjeistus</a:t>
            </a:r>
          </a:p>
          <a:p>
            <a:r>
              <a:rPr lang="fi-FI" dirty="0"/>
              <a:t>Lisäpohdintaa PowerPointien saavutettavuudesta on</a:t>
            </a:r>
            <a:br>
              <a:rPr lang="fi-FI" dirty="0"/>
            </a:br>
            <a:r>
              <a:rPr lang="fi-FI" dirty="0">
                <a:hlinkClick r:id="rId2"/>
              </a:rPr>
              <a:t>Ymmärrän 2019 –seminaarissa</a:t>
            </a:r>
            <a:r>
              <a:rPr lang="fi-FI" dirty="0"/>
              <a:t> Johannes Kosken esityksessä. Johanneksen osuus alkaa </a:t>
            </a:r>
            <a:r>
              <a:rPr lang="fi-FI" dirty="0">
                <a:hlinkClick r:id="rId3"/>
              </a:rPr>
              <a:t>YouTube-videossa ajassa 34:45</a:t>
            </a:r>
            <a:r>
              <a:rPr lang="fi-FI" dirty="0"/>
              <a:t>.</a:t>
            </a:r>
          </a:p>
          <a:p>
            <a:pPr marL="457200" lvl="1" indent="0">
              <a:buNone/>
            </a:pPr>
            <a:br>
              <a:rPr lang="fi-FI" dirty="0"/>
            </a:br>
            <a:r>
              <a:rPr lang="fi-FI" dirty="0"/>
              <a:t>Linkkien osoitteet: </a:t>
            </a:r>
            <a:r>
              <a:rPr lang="fi-FI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https://www.celia.fi/saavutettavuus/ymmarran/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ja video: </a:t>
            </a:r>
            <a:r>
              <a:rPr lang="fi-FI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https://youtu.be/iuQSmHsbayw</a:t>
            </a:r>
            <a:endParaRPr lang="fi-FI" dirty="0">
              <a:solidFill>
                <a:srgbClr val="002060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347F490-2FAA-4E35-9A8C-BC86BBE0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10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0ED8AC-0186-4720-8471-46936A80C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849388"/>
            <a:ext cx="7772400" cy="1562199"/>
          </a:xfrm>
        </p:spPr>
        <p:txBody>
          <a:bodyPr/>
          <a:lstStyle/>
          <a:p>
            <a:r>
              <a:rPr lang="fi-FI" dirty="0"/>
              <a:t>Pdf-tiedostojen saavutettavuus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48AED1-FF89-4451-B874-4940662C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7BBD890-9714-47BC-B6FE-73CFFC699143}" type="slidenum">
              <a:rPr lang="fi-FI" smtClean="0"/>
              <a:pPr algn="r"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20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0D298-B3D2-47A0-833F-EC6FBF05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Saavutettava pdf-tiedosto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49BD8F-98F4-40D6-8061-C2174B25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5332"/>
            <a:ext cx="8208912" cy="396044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On koodattu pdf eli rakenteet (otsikot, kappaleet, listat, taulukot ym.) on merkattu tunnisteilla.</a:t>
            </a:r>
          </a:p>
          <a:p>
            <a:r>
              <a:rPr lang="fi-FI" dirty="0"/>
              <a:t>Sisällön lukemisjärjestys on määritelty.</a:t>
            </a:r>
          </a:p>
          <a:p>
            <a:r>
              <a:rPr lang="fi-FI" dirty="0"/>
              <a:t>Kuvilla on tekstivastineet eli kuvien olennainen sisältö on selostettu ns. alt-tekstinä.</a:t>
            </a:r>
          </a:p>
          <a:p>
            <a:r>
              <a:rPr lang="fi-FI" dirty="0"/>
              <a:t>Pääkieli on määritetty.</a:t>
            </a:r>
          </a:p>
          <a:p>
            <a:r>
              <a:rPr lang="fi-FI" dirty="0"/>
              <a:t>Ominaisuuksissa on määritelty dokumentin otsikko.</a:t>
            </a:r>
          </a:p>
          <a:p>
            <a:r>
              <a:rPr lang="fi-FI" dirty="0"/>
              <a:t>Tekstin ja taustan välillä on riittävä sävykontrasti.</a:t>
            </a:r>
          </a:p>
          <a:p>
            <a:r>
              <a:rPr lang="fi-FI" dirty="0"/>
              <a:t>Lomakekentät on merkattu tunnisteiden avulla, kentissä on vihjeteksti ja kentistä toiseen pystyy siirtymään ilman hiirtä.</a:t>
            </a:r>
          </a:p>
          <a:p>
            <a:r>
              <a:rPr lang="fi-FI" dirty="0"/>
              <a:t>Pitkässä dokumentissa on kirjanmerkit. </a:t>
            </a:r>
          </a:p>
          <a:p>
            <a:r>
              <a:rPr lang="fi-FI" dirty="0"/>
              <a:t>Tiedostossa on käytetty helposti luettavaa fonttia.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776820-91DA-44A8-AF7F-581DA939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61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836682-6E26-4F2D-898C-661C5D10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Pitääkö pdf-muodossa tallennettu tiedosto erikseen tarkistaa?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C4968-CCAB-4C5F-B5CF-45F8603F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25452"/>
            <a:ext cx="8208912" cy="2880320"/>
          </a:xfrm>
        </p:spPr>
        <p:txBody>
          <a:bodyPr/>
          <a:lstStyle/>
          <a:p>
            <a:r>
              <a:rPr lang="fi-FI" dirty="0"/>
              <a:t>Jos tuotat asiakirjan Wordin avulla </a:t>
            </a:r>
            <a:r>
              <a:rPr lang="fi-FI" dirty="0" err="1"/>
              <a:t>pdf:nä</a:t>
            </a:r>
            <a:r>
              <a:rPr lang="fi-FI" dirty="0"/>
              <a:t> ja asiakirja on rakenteeltaan selkeä eikä siinä ole runsaasti taulukoita tai tekstikehyksiä, pitäisi riittää se, että Word-asiakirja on saavutettava ja se on muunnettu pdf-muotoon oikein.</a:t>
            </a:r>
          </a:p>
          <a:p>
            <a:r>
              <a:rPr lang="fi-FI" dirty="0"/>
              <a:t>Jos asiakirja on rakenteeltaan monimutkaisempi, on hyvä tehdä pdf-tiedoston tarkistus Adobe Acrobat DC:n/</a:t>
            </a:r>
            <a:r>
              <a:rPr lang="fi-FI" dirty="0" err="1"/>
              <a:t>Pron</a:t>
            </a:r>
            <a:r>
              <a:rPr lang="fi-FI" dirty="0"/>
              <a:t> avulla.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120041-B321-468A-A83C-45333EE3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4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AC56E-645E-47D7-B75C-BC6E6FA6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Vanhojen pdf-tiedostojen korjaaminen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110C2-C503-4048-AD2C-4A679D651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Helpointa olisi palata alkuperäiseen dokumenttiin ja korjata se.</a:t>
            </a:r>
          </a:p>
          <a:p>
            <a:r>
              <a:rPr lang="fi-FI" sz="2400" dirty="0"/>
              <a:t>Adobe Acrobat DC:n avulla voi korjata suojaamattomia pdf-tiedostoja.</a:t>
            </a:r>
          </a:p>
          <a:p>
            <a:r>
              <a:rPr lang="fi-FI" sz="2400" dirty="0"/>
              <a:t>Korjaaminen voi olla erittäin työlästä!</a:t>
            </a:r>
          </a:p>
          <a:p>
            <a:r>
              <a:rPr lang="fi-FI" sz="2400" dirty="0"/>
              <a:t>Jos tuotat </a:t>
            </a:r>
            <a:r>
              <a:rPr lang="fi-FI" sz="2400" dirty="0" err="1"/>
              <a:t>pdf:n</a:t>
            </a:r>
            <a:r>
              <a:rPr lang="fi-FI" sz="2400" dirty="0"/>
              <a:t> Adobe Acrobat DC:lla, seuraa Acrobatin ohjeita </a:t>
            </a:r>
            <a:r>
              <a:rPr lang="fi-FI" sz="2400" dirty="0">
                <a:hlinkClick r:id="rId2"/>
              </a:rPr>
              <a:t>Esteettömien PDF-tiedostojen luominen ja esteettömyyden tarkistaminen</a:t>
            </a:r>
            <a:r>
              <a:rPr lang="fi-FI" sz="2400" dirty="0"/>
              <a:t> </a:t>
            </a:r>
          </a:p>
          <a:p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1688A2-4E42-4FA0-BB89-DBB22907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9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8136904" cy="1260482"/>
          </a:xfrm>
        </p:spPr>
        <p:txBody>
          <a:bodyPr/>
          <a:lstStyle/>
          <a:p>
            <a:r>
              <a:rPr lang="fi-FI" sz="3600" dirty="0"/>
              <a:t>Mistä saa apua?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73324"/>
            <a:ext cx="7200800" cy="3744416"/>
          </a:xfrm>
        </p:spPr>
        <p:txBody>
          <a:bodyPr>
            <a:noAutofit/>
          </a:bodyPr>
          <a:lstStyle/>
          <a:p>
            <a:r>
              <a:rPr lang="fi-FI" sz="2400" dirty="0"/>
              <a:t>Celian toteuttama sivusto </a:t>
            </a:r>
            <a:r>
              <a:rPr lang="fi-FI" sz="2400" dirty="0">
                <a:hlinkClick r:id="rId2"/>
              </a:rPr>
              <a:t>www.saavutettavasti.fi</a:t>
            </a:r>
            <a:r>
              <a:rPr lang="fi-FI" sz="2400" dirty="0"/>
              <a:t> sisältää käytännön ohjeita saavutettavien </a:t>
            </a:r>
            <a:r>
              <a:rPr lang="fi-FI" sz="2400" dirty="0" err="1"/>
              <a:t>Word-</a:t>
            </a:r>
            <a:r>
              <a:rPr lang="fi-FI" sz="2400" dirty="0"/>
              <a:t> ja pdf-tiedostojen tekemiseen.</a:t>
            </a:r>
          </a:p>
          <a:p>
            <a:endParaRPr lang="fi-FI" dirty="0"/>
          </a:p>
          <a:p>
            <a:r>
              <a:rPr lang="fi-FI" dirty="0">
                <a:hlinkClick r:id="rId3"/>
              </a:rPr>
              <a:t>Englanninkieliset ohjeet Word-dokumenttien tekemiseen </a:t>
            </a:r>
            <a:r>
              <a:rPr lang="fi-FI" dirty="0" err="1">
                <a:hlinkClick r:id="rId3"/>
              </a:rPr>
              <a:t>WebAIM.orgin</a:t>
            </a:r>
            <a:r>
              <a:rPr lang="fi-FI" dirty="0">
                <a:hlinkClick r:id="rId3"/>
              </a:rPr>
              <a:t> sivustolla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51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3059832" y="2857500"/>
            <a:ext cx="3024336" cy="936104"/>
          </a:xfrm>
        </p:spPr>
        <p:txBody>
          <a:bodyPr>
            <a:normAutofit/>
          </a:bodyPr>
          <a:lstStyle/>
          <a:p>
            <a:r>
              <a:rPr lang="fi-FI" sz="2000" dirty="0"/>
              <a:t>saavutettavuus@celia.fi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779912" y="2137420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6129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488832" cy="1260482"/>
          </a:xfrm>
        </p:spPr>
        <p:txBody>
          <a:bodyPr/>
          <a:lstStyle/>
          <a:p>
            <a:r>
              <a:rPr lang="fi-FI" dirty="0"/>
              <a:t>Mikä on sopivin julkaisumuoto?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881492"/>
            <a:ext cx="7488832" cy="3374507"/>
          </a:xfrm>
        </p:spPr>
        <p:txBody>
          <a:bodyPr>
            <a:normAutofit/>
          </a:bodyPr>
          <a:lstStyle/>
          <a:p>
            <a:r>
              <a:rPr lang="fi-FI" dirty="0"/>
              <a:t>Se, että jokin tiedosto on verkossa </a:t>
            </a:r>
            <a:r>
              <a:rPr lang="fi-FI" b="1" dirty="0"/>
              <a:t>saatavilla</a:t>
            </a:r>
            <a:r>
              <a:rPr lang="fi-FI" dirty="0"/>
              <a:t>, ei vielä tarkoita sitä, että dokumentin sisältö on saavutettava ja että kaikki pääsisivät siihen käsiksi.</a:t>
            </a:r>
          </a:p>
          <a:p>
            <a:r>
              <a:rPr lang="fi-FI" dirty="0"/>
              <a:t>Dokumenttien lukeminen verkosta edellyttää yleensä jotain erillistä ohjelmaa, kuten esim. Word-ohjelmaa tai Adobe </a:t>
            </a:r>
            <a:r>
              <a:rPr lang="fi-FI" dirty="0" err="1"/>
              <a:t>Readeriä</a:t>
            </a:r>
            <a:r>
              <a:rPr lang="fi-FI" dirty="0"/>
              <a:t>.</a:t>
            </a:r>
          </a:p>
          <a:p>
            <a:r>
              <a:rPr lang="fi-FI" dirty="0"/>
              <a:t>Dokumenttien lukeminen mobiililaitteella on usein hankalampaa kuin tietokoneella.</a:t>
            </a:r>
          </a:p>
          <a:p>
            <a:r>
              <a:rPr lang="fi-FI" dirty="0"/>
              <a:t>Verkossa kannattaa julkaista ensisijaisesti tietoa www-sivuilla.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2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30A7EE-AFC8-4B67-8CDE-A5FE8BF69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20" y="1654342"/>
            <a:ext cx="7772400" cy="1420181"/>
          </a:xfrm>
        </p:spPr>
        <p:txBody>
          <a:bodyPr/>
          <a:lstStyle/>
          <a:p>
            <a:r>
              <a:rPr lang="fi-FI" dirty="0"/>
              <a:t>Aikataulut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E783995-B33B-4638-83A9-36FDF7C6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7BBD890-9714-47BC-B6FE-73CFFC699143}" type="slidenum">
              <a:rPr lang="fi-FI" smtClean="0"/>
              <a:pPr algn="r"/>
              <a:t>5</a:t>
            </a:fld>
            <a:endParaRPr lang="fi-FI" dirty="0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90B52F9E-A4B0-4AAA-8B39-81EC023A8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641476"/>
            <a:ext cx="7776864" cy="1200133"/>
          </a:xfrm>
        </p:spPr>
        <p:txBody>
          <a:bodyPr>
            <a:normAutofit/>
          </a:bodyPr>
          <a:lstStyle/>
          <a:p>
            <a:r>
              <a:rPr lang="fi-FI" sz="2800" dirty="0"/>
              <a:t>Milloin on tehtävä ja mitä?</a:t>
            </a:r>
          </a:p>
        </p:txBody>
      </p:sp>
    </p:spTree>
    <p:extLst>
      <p:ext uri="{BB962C8B-B14F-4D97-AF65-F5344CB8AC3E}">
        <p14:creationId xmlns:p14="http://schemas.microsoft.com/office/powerpoint/2010/main" val="13897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44234"/>
            <a:ext cx="7128792" cy="1232318"/>
          </a:xfrm>
        </p:spPr>
        <p:txBody>
          <a:bodyPr/>
          <a:lstStyle/>
          <a:p>
            <a:r>
              <a:rPr lang="fi-FI" dirty="0"/>
              <a:t>Lain aikataulut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73324"/>
            <a:ext cx="7848872" cy="4032448"/>
          </a:xfrm>
        </p:spPr>
        <p:txBody>
          <a:bodyPr>
            <a:normAutofit/>
          </a:bodyPr>
          <a:lstStyle/>
          <a:p>
            <a:r>
              <a:rPr lang="fi-FI" sz="2400" b="1" dirty="0"/>
              <a:t>Kaikki 23.9.2018 tai sen jälkeen</a:t>
            </a:r>
            <a:r>
              <a:rPr lang="fi-FI" sz="2400" dirty="0"/>
              <a:t> verkossa julkaistut toimisto-ohjelmistojen tiedostomuodot pitää tehdä saavutettaviksi </a:t>
            </a:r>
            <a:r>
              <a:rPr lang="fi-FI" sz="2400" b="1" dirty="0"/>
              <a:t>viimeistään </a:t>
            </a:r>
            <a:r>
              <a:rPr lang="fi-FI" sz="2400" dirty="0"/>
              <a:t>samaan aikaan kuin koko verkkopalvelu.</a:t>
            </a:r>
          </a:p>
          <a:p>
            <a:pPr lvl="1"/>
            <a:r>
              <a:rPr lang="fi-FI" sz="2400" dirty="0"/>
              <a:t>Jos kyseessä on ennen 23.9.2018 julkaistu verkkopalvelu, pdf- ja Word-tiedostojen pitää olla saavutettavia 23.9.2020 alkaen.</a:t>
            </a:r>
          </a:p>
          <a:p>
            <a:pPr lvl="1"/>
            <a:r>
              <a:rPr lang="fi-FI" sz="2400" dirty="0"/>
              <a:t>Jos kyseessä on 23.9.2018 jälkeen julkaistu verkkopalvelu, pdf- ja Word-tiedostojen pitää olla saavutettavia 23.9.2019 alkaen.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7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2B1F1-2C86-4912-BC0D-E6DA6794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913324"/>
          </a:xfrm>
        </p:spPr>
        <p:txBody>
          <a:bodyPr/>
          <a:lstStyle/>
          <a:p>
            <a:r>
              <a:rPr lang="fi-FI" dirty="0"/>
              <a:t>Vanhemmat tiedostot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93C064-4F7D-458F-9906-B64593B5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5332"/>
            <a:ext cx="8208912" cy="4009668"/>
          </a:xfrm>
        </p:spPr>
        <p:txBody>
          <a:bodyPr>
            <a:normAutofit/>
          </a:bodyPr>
          <a:lstStyle/>
          <a:p>
            <a:r>
              <a:rPr lang="fi-FI" dirty="0"/>
              <a:t>Jos ennen 23.9.2018 verkossa </a:t>
            </a:r>
            <a:r>
              <a:rPr lang="fi-FI" b="1" dirty="0"/>
              <a:t>julkaistua</a:t>
            </a:r>
            <a:r>
              <a:rPr lang="fi-FI" dirty="0"/>
              <a:t> Word-, pdf- tai vastaavaa tiedostoa tarvitaan henkilön </a:t>
            </a:r>
            <a:r>
              <a:rPr lang="fi-FI" b="1" dirty="0"/>
              <a:t>etujen, oikeuksien tai velvollisuuksien</a:t>
            </a:r>
            <a:r>
              <a:rPr lang="fi-FI" dirty="0"/>
              <a:t> määrittämiseen tai toteuttamiseen, </a:t>
            </a:r>
            <a:br>
              <a:rPr lang="fi-FI" dirty="0"/>
            </a:br>
            <a:r>
              <a:rPr lang="fi-FI" dirty="0"/>
              <a:t>sekin olisi annettava saavutettavassa muodossa tarvittaessa. </a:t>
            </a:r>
          </a:p>
          <a:p>
            <a:pPr lvl="1"/>
            <a:r>
              <a:rPr lang="fi-FI" sz="2000" dirty="0"/>
              <a:t>Esimerkiksi jos verkossa on pdf-lomake, jolla haetaan jotain etua, eikä samaa asiaa voi hoitaa www-lomakkeen avulla.</a:t>
            </a:r>
          </a:p>
          <a:p>
            <a:pPr lvl="1"/>
            <a:r>
              <a:rPr lang="fi-FI" sz="2000" dirty="0" err="1"/>
              <a:t>Huom</a:t>
            </a:r>
            <a:r>
              <a:rPr lang="fi-FI" sz="2000" dirty="0"/>
              <a:t>! Kannattaa tarjota www-lomakkeita, joiden saavutettavuus ja käytettävyys on helpompi varmistaa kuin pdf-lomakkeiden.</a:t>
            </a:r>
          </a:p>
          <a:p>
            <a:pPr lvl="1"/>
            <a:r>
              <a:rPr lang="fi-FI" sz="2000" dirty="0"/>
              <a:t>Sekä </a:t>
            </a:r>
            <a:r>
              <a:rPr lang="fi-FI" sz="2000" dirty="0" err="1"/>
              <a:t>Word-</a:t>
            </a:r>
            <a:r>
              <a:rPr lang="fi-FI" sz="2000" dirty="0"/>
              <a:t> että pdf-lomakkeiden täyttö edellyttää apuvälineiden käyttäjältä hyviä teknisiä taitoja.</a:t>
            </a:r>
          </a:p>
          <a:p>
            <a:pPr lvl="1"/>
            <a:r>
              <a:rPr lang="fi-FI" sz="2000" dirty="0"/>
              <a:t>Saavutettavien lomakkeiden tuottaminen on työlästä!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411886-46EB-490B-B08D-E8494D21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9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CB2143-DAC9-4376-A00B-5D560FAFD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777380"/>
            <a:ext cx="7772400" cy="1562199"/>
          </a:xfrm>
        </p:spPr>
        <p:txBody>
          <a:bodyPr/>
          <a:lstStyle/>
          <a:p>
            <a:r>
              <a:rPr lang="fi-FI" dirty="0"/>
              <a:t>Mitä ne saavutettavuus-vaatimukset oikein ovat?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0B1ED6-6536-44A3-8873-690EF02B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7BBD890-9714-47BC-B6FE-73CFFC699143}" type="slidenum">
              <a:rPr lang="fi-FI" smtClean="0"/>
              <a:pPr algn="r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50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2B1F1-2C86-4912-BC0D-E6DA6794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4234"/>
            <a:ext cx="7128792" cy="913324"/>
          </a:xfrm>
        </p:spPr>
        <p:txBody>
          <a:bodyPr/>
          <a:lstStyle/>
          <a:p>
            <a:r>
              <a:rPr lang="fi-FI" dirty="0"/>
              <a:t>Noudata WCAG 2.1 -vaatimuksia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93C064-4F7D-458F-9906-B64593B5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9388"/>
            <a:ext cx="8208912" cy="3384376"/>
          </a:xfrm>
        </p:spPr>
        <p:txBody>
          <a:bodyPr>
            <a:normAutofit/>
          </a:bodyPr>
          <a:lstStyle/>
          <a:p>
            <a:r>
              <a:rPr lang="fi-FI" dirty="0"/>
              <a:t>Käytännössä laki velvoittaa noudattamaan kansainvälisiä Verkkosisällön saavutettavuusohjeita, Web Content Accessibility </a:t>
            </a:r>
            <a:r>
              <a:rPr lang="fi-FI" dirty="0" err="1"/>
              <a:t>Guidelines</a:t>
            </a:r>
            <a:r>
              <a:rPr lang="fi-FI" dirty="0"/>
              <a:t> (WCAG).</a:t>
            </a:r>
          </a:p>
          <a:p>
            <a:r>
              <a:rPr lang="fi-FI" dirty="0"/>
              <a:t>Sisältää periaatteita, yleisiä ohjeita ja </a:t>
            </a:r>
            <a:br>
              <a:rPr lang="fi-FI" dirty="0"/>
            </a:br>
            <a:r>
              <a:rPr lang="fi-FI" dirty="0"/>
              <a:t>testattavia onnistumiskriteerejä (tasot A, AA ja AAA).</a:t>
            </a:r>
          </a:p>
          <a:p>
            <a:pPr lvl="1"/>
            <a:r>
              <a:rPr lang="fi-FI" dirty="0"/>
              <a:t>Laki edellyttää, että kriteerejä noudatetaan tasoilla A ja AA.</a:t>
            </a:r>
          </a:p>
          <a:p>
            <a:r>
              <a:rPr lang="fi-FI" dirty="0"/>
              <a:t>WCAG on hieman hankalasti tulkittavissa eikä se sisällä selkeitä ohjeita tiedostojen tekijälle. Kriteerit kuitenkin koskevat myös verkossa julkaistuja tiedostoja.</a:t>
            </a:r>
          </a:p>
          <a:p>
            <a:endParaRPr lang="fi-FI" dirty="0">
              <a:hlinkClick r:id="rId2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411886-46EB-490B-B08D-E8494D21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9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9464AACFDDA149816A41305142E1E5" ma:contentTypeVersion="1" ma:contentTypeDescription="Luo uusi asiakirja." ma:contentTypeScope="" ma:versionID="9b71e536d326720d2b8d7ca9d1cac24c">
  <xsd:schema xmlns:xsd="http://www.w3.org/2001/XMLSchema" xmlns:xs="http://www.w3.org/2001/XMLSchema" xmlns:p="http://schemas.microsoft.com/office/2006/metadata/properties" xmlns:ns2="ce19b87d-c6dc-4b4c-9545-80da9f27a466" targetNamespace="http://schemas.microsoft.com/office/2006/metadata/properties" ma:root="true" ma:fieldsID="9b392551090c8a1b6cc086053afadead" ns2:_="">
    <xsd:import namespace="ce19b87d-c6dc-4b4c-9545-80da9f27a4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9b87d-c6dc-4b4c-9545-80da9f27a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8CD7A-83A4-47B9-8D01-A72EE38663B5}">
  <ds:schemaRefs>
    <ds:schemaRef ds:uri="ce19b87d-c6dc-4b4c-9545-80da9f27a466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7FEFFE-4C64-45AD-A045-7E3B4F411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19b87d-c6dc-4b4c-9545-80da9f27a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DCC9CD-4A54-4B2C-AD59-A444B2ADB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7120</TotalTime>
  <Words>1577</Words>
  <Application>Microsoft Office PowerPoint</Application>
  <PresentationFormat>On-screen Show (16:10)</PresentationFormat>
  <Paragraphs>246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Georgia</vt:lpstr>
      <vt:lpstr>Trebuchet MS</vt:lpstr>
      <vt:lpstr>blank</vt:lpstr>
      <vt:lpstr>Saavutettavat tiedostot</vt:lpstr>
      <vt:lpstr>Sisältö</vt:lpstr>
      <vt:lpstr>Laki koskee tiedostoja</vt:lpstr>
      <vt:lpstr>Mikä on sopivin julkaisumuoto?</vt:lpstr>
      <vt:lpstr>Aikataulut</vt:lpstr>
      <vt:lpstr>Lain aikataulut</vt:lpstr>
      <vt:lpstr>Vanhemmat tiedostot</vt:lpstr>
      <vt:lpstr>Mitä ne saavutettavuus-vaatimukset oikein ovat?</vt:lpstr>
      <vt:lpstr>Noudata WCAG 2.1 -vaatimuksia</vt:lpstr>
      <vt:lpstr>Perusohjelmilla pärjää</vt:lpstr>
      <vt:lpstr>Kuvien saavutettavuus</vt:lpstr>
      <vt:lpstr>Anna kuville vaihtoehtoinen teksti</vt:lpstr>
      <vt:lpstr>Tee näin</vt:lpstr>
      <vt:lpstr>Esimerkki kaaviosta </vt:lpstr>
      <vt:lpstr>Väri ei saa olla ainoa keino välittää tietoa</vt:lpstr>
      <vt:lpstr>Värikontrastit dokumenteissa</vt:lpstr>
      <vt:lpstr>Word-asiakirjat</vt:lpstr>
      <vt:lpstr>Selkeä rakenne ja kieli</vt:lpstr>
      <vt:lpstr>Keksi kuvaavat otsikot</vt:lpstr>
      <vt:lpstr>Käytä Wordin tyylejä osien merkkaamiseen</vt:lpstr>
      <vt:lpstr>Konepellin alla</vt:lpstr>
      <vt:lpstr>Hyppy itse Wordiin</vt:lpstr>
      <vt:lpstr>PowerPoint-tiedostojen saavutettavuus</vt:lpstr>
      <vt:lpstr>Osa suullista esitystä vai tiedosto verkossa?</vt:lpstr>
      <vt:lpstr>Tee selkeä ulkoasu</vt:lpstr>
      <vt:lpstr>Ennen julkaisua</vt:lpstr>
      <vt:lpstr>Vaihtoehtoinen teksti</vt:lpstr>
      <vt:lpstr>Lukemisjärjestys</vt:lpstr>
      <vt:lpstr>Tarkistustyökalu</vt:lpstr>
      <vt:lpstr>Tallentaminen pdf-muotoon</vt:lpstr>
      <vt:lpstr>Pohdittavaa</vt:lpstr>
      <vt:lpstr>Pdf-tiedostojen saavutettavuus</vt:lpstr>
      <vt:lpstr>Saavutettava pdf-tiedosto</vt:lpstr>
      <vt:lpstr>Pitääkö pdf-muodossa tallennettu tiedosto erikseen tarkistaa?</vt:lpstr>
      <vt:lpstr>Vanhojen pdf-tiedostojen korjaaminen</vt:lpstr>
      <vt:lpstr>Mistä saa apua?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Saavutettavat Word-asiakirjat</dc:title>
  <dc:creator>Celia;kirsi.ylanne@celia.fi</dc:creator>
  <cp:lastModifiedBy>Rainio Viena</cp:lastModifiedBy>
  <cp:revision>449</cp:revision>
  <dcterms:created xsi:type="dcterms:W3CDTF">2017-10-05T06:28:41Z</dcterms:created>
  <dcterms:modified xsi:type="dcterms:W3CDTF">2020-03-18T08:24:49Z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0x010100779464AACFDDA149816A41305142E1E5</vt:lpwstr>
  </property>
</Properties>
</file>