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6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77" r:id="rId3"/>
    <p:sldMasterId id="2147483684" r:id="rId4"/>
    <p:sldMasterId id="2147483691" r:id="rId5"/>
    <p:sldMasterId id="2147483698" r:id="rId6"/>
    <p:sldMasterId id="2147483705" r:id="rId7"/>
  </p:sldMasterIdLst>
  <p:notesMasterIdLst>
    <p:notesMasterId r:id="rId17"/>
  </p:notesMasterIdLst>
  <p:sldIdLst>
    <p:sldId id="256" r:id="rId8"/>
    <p:sldId id="265" r:id="rId9"/>
    <p:sldId id="259" r:id="rId10"/>
    <p:sldId id="266" r:id="rId11"/>
    <p:sldId id="261" r:id="rId12"/>
    <p:sldId id="262" r:id="rId13"/>
    <p:sldId id="264" r:id="rId14"/>
    <p:sldId id="257" r:id="rId15"/>
    <p:sldId id="267" r:id="rId16"/>
  </p:sldIdLst>
  <p:sldSz cx="12192000" cy="6858000"/>
  <p:notesSz cx="6858000" cy="9144000"/>
  <p:defaultTextStyle>
    <a:defPPr>
      <a:defRPr lang="fi-FI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8921" autoAdjust="0"/>
  </p:normalViewPr>
  <p:slideViewPr>
    <p:cSldViewPr snapToGrid="0" showGuides="1">
      <p:cViewPr varScale="1">
        <p:scale>
          <a:sx n="64" d="100"/>
          <a:sy n="64" d="100"/>
        </p:scale>
        <p:origin x="1349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08F12-6CBE-4BD4-91AA-5D0220879D5C}" type="datetimeFigureOut">
              <a:rPr lang="fi-FI" smtClean="0"/>
              <a:t>15.9.2019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56B38-9B74-487C-928C-14D24D37D1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779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Suomi.fi on Väestörekisterikeskuksen toteuttama sähköisten palvelujen kokonaisuus.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accent1"/>
                </a:solidFill>
              </a:rPr>
              <a:t>Suomi.fi-verkkopalvelu </a:t>
            </a:r>
            <a:r>
              <a:rPr lang="fi-FI" dirty="0"/>
              <a:t>tarjoaa </a:t>
            </a:r>
            <a:r>
              <a:rPr lang="fi-FI" b="1" dirty="0">
                <a:solidFill>
                  <a:schemeClr val="accent1"/>
                </a:solidFill>
              </a:rPr>
              <a:t>kansalaisille</a:t>
            </a:r>
            <a:r>
              <a:rPr lang="fi-FI" dirty="0"/>
              <a:t> ja </a:t>
            </a:r>
            <a:r>
              <a:rPr lang="fi-FI" b="1" dirty="0">
                <a:solidFill>
                  <a:schemeClr val="accent1"/>
                </a:solidFill>
              </a:rPr>
              <a:t>yrityksille</a:t>
            </a:r>
            <a:r>
              <a:rPr lang="fi-FI" dirty="0"/>
              <a:t> tietoa julkisista palveluista ja opastaa käyttäjät oikeiden palveluiden ääreen.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Suomi.fi-verkkopalvelussa on myös </a:t>
            </a:r>
            <a:r>
              <a:rPr lang="fi-FI" b="1" dirty="0">
                <a:solidFill>
                  <a:schemeClr val="accent1"/>
                </a:solidFill>
              </a:rPr>
              <a:t>Viestit-osio</a:t>
            </a:r>
            <a:r>
              <a:rPr lang="fi-FI" dirty="0"/>
              <a:t>, jonka kautta voit viestiä julkisen hallinnon organisaatioiden kanssa sähköisesti. Ottamalla Suomi.fi-viestit käyttöösi, voit saada jatkossa viranomaispostit sähköisesti kirjepostin sijaan.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Suomi.fin </a:t>
            </a:r>
            <a:r>
              <a:rPr lang="fi-FI" b="1" dirty="0">
                <a:solidFill>
                  <a:schemeClr val="accent1"/>
                </a:solidFill>
              </a:rPr>
              <a:t>Valtuudet-osiossa</a:t>
            </a:r>
            <a:r>
              <a:rPr lang="fi-FI" dirty="0"/>
              <a:t> voit antaa toiselle henkilölle sähköisen valtuuden eli oikeuden hoitaa asioita puolestasi sähköisissä asiointipalveluissa.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Rekistereistä voit tarkistaa omia tietojasi eri hallinnon rekistereistä.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Yksi keskeisistä Suomi.fi-palveluista on myös </a:t>
            </a:r>
            <a:r>
              <a:rPr lang="fi-FI" b="1" dirty="0"/>
              <a:t>Suomi.fi-tunnistus</a:t>
            </a:r>
            <a:r>
              <a:rPr lang="fi-FI" dirty="0"/>
              <a:t>, jonka avulla tunnistaudutaan vahvasti julkisen hallinnon asiointipalveluihin.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156B38-9B74-487C-928C-14D24D37D10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395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Useat kehitystiimit ovat rakentaneet palveluja yhtäaikaisesti. Jotta palvelut näkyvät käyttäjille saumattomasti yhtenä kokonaisuutena, on yksi tärkeimmistä asioista yhdenmukainen käyttökokemus.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/>
              <a:t>Suomi.fi-palveluja on kehitetty alusta lähtien saavutettavuus ja käytettävyys edellä.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156B38-9B74-487C-928C-14D24D37D105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6150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Suomi.fi Design Systemistä löytyy käyttöliittymäkomponentteja eli verkkopalvelun käyttöliittymissä olevia toiminnallisia, koodattuja osasia.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/>
              <a:t>Alkuvaiheessa Design System sisältää erityisesti saavutettavuuden kannalta tärkeitä yleisiä komponentteja, esimerkiksi painike, </a:t>
            </a:r>
            <a:r>
              <a:rPr lang="fi-FI" dirty="0" err="1"/>
              <a:t>alasvetovalikko</a:t>
            </a:r>
            <a:r>
              <a:rPr lang="fi-FI" dirty="0"/>
              <a:t>, valintanappi ja valintaruutu.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/>
              <a:t>Suomi.fi Design System –kirjaston komponentit pohjautuvat Suomi.fi-palveluissa tehdylle työlle. Nyt haluamme </a:t>
            </a: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jakaa Suomi.fi-palveluissa tehtyä työtä avoimesti myös muiden hyödynnettäväksi. </a:t>
            </a:r>
            <a:endParaRPr lang="fi-FI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156B38-9B74-487C-928C-14D24D37D10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94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156B38-9B74-487C-928C-14D24D37D10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8686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i-FI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/>
              <a:t>Suomi.fi Design Systemiä kehitetään jatkuvasti osana Suomi.fi-palvelukehitystä. Parannuksia ja lisäyksiä tehdään saavutettavuuden, käytettävyyden ja palveluiden tarpeiden mukaisesti.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156B38-9B74-487C-928C-14D24D37D105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9784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Tämän kysymyksen esitti hollantilainen kollegani vuosi sitten julkisen hallinnon palvelumuotoilukonferenssissa. Tämän jälkeen </a:t>
            </a: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Hollannissa onkin lähdetty toteuttamaan koko valtionhallinnon tasoista yhteistä Design Systemiä. Vastaavanlaisia koko hallinnon yhteisiä digitaalisten palvelujen Design System -kirjastoja on toteutettu muuallakin, esimerkiksi Yhdysvalloissa, Isossa-Britanniassa, Kanadassa, Australiassa, Uudessa-Seelannissa, Singaporessa ja Tanskassa. </a:t>
            </a:r>
          </a:p>
          <a:p>
            <a:endParaRPr lang="fi-F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Yhteisten käyttöliittymäkomponenttien avulla eri organisaatioiden toteuttamat palvelut näyttäytyvät käyttäjille yhtenäisinä ja käyttäjäkokemus säilyy eheänä. Yhdenmukaisesti toimivat palvelut ovat käyttäjien etu.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Olisiko myös aika tehdä sama Suomessa? </a:t>
            </a:r>
            <a:endParaRPr lang="fi-FI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Toistaiseksi Suomessa ei ole käynnissä koko valtionhallinnon tasoisen Design Systemin suunnittelua, mutta Suomi.fi Design Systemin avulla haluamme edistää yhdenmukaista käyttökokemusta ja saavutettavuutta – hyödyntäkää jaettuja komponentteja rohkeasti!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156B38-9B74-487C-928C-14D24D37D105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8852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0033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003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B2B38628-C6C6-4CC4-93BA-573E84F4E5F6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EA7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238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032193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838800" y="1548000"/>
            <a:ext cx="5184000" cy="4932000"/>
          </a:xfrm>
          <a:prstGeom prst="rect">
            <a:avLst/>
          </a:prstGeom>
        </p:spPr>
        <p:txBody>
          <a:bodyPr/>
          <a:lstStyle>
            <a:lvl1pPr>
              <a:buClr>
                <a:srgbClr val="EA7125"/>
              </a:buClr>
              <a:defRPr/>
            </a:lvl1pPr>
            <a:lvl2pPr>
              <a:buClr>
                <a:srgbClr val="EA7125"/>
              </a:buClr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6175665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99EDE-154D-4B70-A6B0-CC743752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947821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15">
            <a:extLst>
              <a:ext uri="{FF2B5EF4-FFF2-40B4-BE49-F238E27FC236}">
                <a16:creationId xmlns:a16="http://schemas.microsoft.com/office/drawing/2014/main" id="{1144C58C-5A82-4396-8B9B-69A06B566C17}"/>
              </a:ext>
            </a:extLst>
          </p:cNvPr>
          <p:cNvSpPr/>
          <p:nvPr/>
        </p:nvSpPr>
        <p:spPr bwMode="hidden">
          <a:xfrm>
            <a:off x="0" y="0"/>
            <a:ext cx="4104000" cy="20299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7D60A464-AC1F-49A1-AF0E-F8875D6CED2A}"/>
              </a:ext>
            </a:extLst>
          </p:cNvPr>
          <p:cNvSpPr/>
          <p:nvPr/>
        </p:nvSpPr>
        <p:spPr bwMode="hidden">
          <a:xfrm>
            <a:off x="0" y="2029956"/>
            <a:ext cx="4104000" cy="4828044"/>
          </a:xfrm>
          <a:prstGeom prst="rect">
            <a:avLst/>
          </a:prstGeom>
          <a:solidFill>
            <a:srgbClr val="EA7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8DEA964-177D-4C3F-9358-EB089ACC3EA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82C580-031F-42FB-9751-57FA9D36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00" y="457200"/>
            <a:ext cx="7092000" cy="605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4DF679-0BA3-44B9-9DD1-460B15CA9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108000"/>
            <a:ext cx="441446" cy="441446"/>
          </a:xfrm>
          <a:prstGeom prst="rect">
            <a:avLst/>
          </a:prstGeom>
        </p:spPr>
      </p:pic>
      <p:cxnSp>
        <p:nvCxnSpPr>
          <p:cNvPr id="12" name="Suora yhdysviiva 11">
            <a:extLst>
              <a:ext uri="{FF2B5EF4-FFF2-40B4-BE49-F238E27FC236}">
                <a16:creationId xmlns:a16="http://schemas.microsoft.com/office/drawing/2014/main" id="{24246D37-DBE6-4D33-9723-E5B09C459C43}"/>
              </a:ext>
            </a:extLst>
          </p:cNvPr>
          <p:cNvCxnSpPr/>
          <p:nvPr/>
        </p:nvCxnSpPr>
        <p:spPr>
          <a:xfrm>
            <a:off x="0" y="2017430"/>
            <a:ext cx="41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4BA9A947-BFA7-4A68-9A8B-AE152DE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590400"/>
            <a:ext cx="3636000" cy="1263600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38DC4063-A8AA-4C02-81E8-4F74C96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763" y="2268000"/>
            <a:ext cx="3636962" cy="421005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4150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22000" y="1440493"/>
            <a:ext cx="8280000" cy="176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22000" y="3240000"/>
            <a:ext cx="8280000" cy="1530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83BF00D8-5428-46A3-88A3-C256C6BBA5BA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EA7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813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7C2EB81-95DD-4BC3-9739-C69FD3A2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962025" y="1902495"/>
            <a:ext cx="10220325" cy="3419475"/>
          </a:xfrm>
          <a:custGeom>
            <a:avLst/>
            <a:gdLst>
              <a:gd name="connsiteX0" fmla="*/ 0 w 10220325"/>
              <a:gd name="connsiteY0" fmla="*/ 0 h 3419475"/>
              <a:gd name="connsiteX1" fmla="*/ 4664748 w 10220325"/>
              <a:gd name="connsiteY1" fmla="*/ 0 h 3419475"/>
              <a:gd name="connsiteX2" fmla="*/ 4662825 w 10220325"/>
              <a:gd name="connsiteY2" fmla="*/ 9525 h 3419475"/>
              <a:gd name="connsiteX3" fmla="*/ 5076825 w 10220325"/>
              <a:gd name="connsiteY3" fmla="*/ 423525 h 3419475"/>
              <a:gd name="connsiteX4" fmla="*/ 5490825 w 10220325"/>
              <a:gd name="connsiteY4" fmla="*/ 9525 h 3419475"/>
              <a:gd name="connsiteX5" fmla="*/ 5488902 w 10220325"/>
              <a:gd name="connsiteY5" fmla="*/ 0 h 3419475"/>
              <a:gd name="connsiteX6" fmla="*/ 10220325 w 10220325"/>
              <a:gd name="connsiteY6" fmla="*/ 0 h 3419475"/>
              <a:gd name="connsiteX7" fmla="*/ 10220325 w 10220325"/>
              <a:gd name="connsiteY7" fmla="*/ 3419475 h 3419475"/>
              <a:gd name="connsiteX8" fmla="*/ 0 w 10220325"/>
              <a:gd name="connsiteY8" fmla="*/ 3419475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0325" h="3419475">
                <a:moveTo>
                  <a:pt x="0" y="0"/>
                </a:moveTo>
                <a:lnTo>
                  <a:pt x="4664748" y="0"/>
                </a:lnTo>
                <a:lnTo>
                  <a:pt x="4662825" y="9525"/>
                </a:lnTo>
                <a:cubicBezTo>
                  <a:pt x="4662825" y="238171"/>
                  <a:pt x="4848179" y="423525"/>
                  <a:pt x="5076825" y="423525"/>
                </a:cubicBezTo>
                <a:cubicBezTo>
                  <a:pt x="5305471" y="423525"/>
                  <a:pt x="5490825" y="238171"/>
                  <a:pt x="5490825" y="9525"/>
                </a:cubicBezTo>
                <a:lnTo>
                  <a:pt x="5488902" y="0"/>
                </a:lnTo>
                <a:lnTo>
                  <a:pt x="10220325" y="0"/>
                </a:lnTo>
                <a:lnTo>
                  <a:pt x="10220325" y="3419475"/>
                </a:lnTo>
                <a:lnTo>
                  <a:pt x="0" y="3419475"/>
                </a:lnTo>
                <a:close/>
              </a:path>
            </a:pathLst>
          </a:custGeom>
          <a:solidFill>
            <a:srgbClr val="F2A97C">
              <a:alpha val="24706"/>
            </a:srgbClr>
          </a:solidFill>
          <a:ln w="12700">
            <a:solidFill>
              <a:schemeClr val="bg1"/>
            </a:solidFill>
          </a:ln>
        </p:spPr>
        <p:txBody>
          <a:bodyPr wrap="square" lIns="360000" tIns="576000" rIns="360000" anchor="t" anchorCtr="0">
            <a:noAutofit/>
          </a:bodyPr>
          <a:lstStyle>
            <a:lvl1pPr marL="0" indent="0" algn="ctr">
              <a:buClr>
                <a:srgbClr val="0070C0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31" name="Ryhmä 30">
            <a:extLst>
              <a:ext uri="{FF2B5EF4-FFF2-40B4-BE49-F238E27FC236}">
                <a16:creationId xmlns:a16="http://schemas.microsoft.com/office/drawing/2014/main" id="{F81C496A-8033-4BAB-A12C-BF7DD03007F0}"/>
              </a:ext>
            </a:extLst>
          </p:cNvPr>
          <p:cNvGrpSpPr/>
          <p:nvPr/>
        </p:nvGrpSpPr>
        <p:grpSpPr bwMode="ltGray">
          <a:xfrm>
            <a:off x="5624850" y="1498020"/>
            <a:ext cx="828000" cy="828000"/>
            <a:chOff x="5624850" y="1498020"/>
            <a:chExt cx="828000" cy="828000"/>
          </a:xfrm>
        </p:grpSpPr>
        <p:sp>
          <p:nvSpPr>
            <p:cNvPr id="32" name="Oval 10">
              <a:extLst>
                <a:ext uri="{FF2B5EF4-FFF2-40B4-BE49-F238E27FC236}">
                  <a16:creationId xmlns:a16="http://schemas.microsoft.com/office/drawing/2014/main" id="{5C632B82-58DE-40CE-B604-10917AFD9669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6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3" name="Picture 2">
              <a:extLst>
                <a:ext uri="{FF2B5EF4-FFF2-40B4-BE49-F238E27FC236}">
                  <a16:creationId xmlns:a16="http://schemas.microsoft.com/office/drawing/2014/main" id="{D9DD06D2-EB8A-46AF-83ED-D1EF660D7D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34" name="Oval 4">
              <a:extLst>
                <a:ext uri="{FF2B5EF4-FFF2-40B4-BE49-F238E27FC236}">
                  <a16:creationId xmlns:a16="http://schemas.microsoft.com/office/drawing/2014/main" id="{81998CF2-4C96-442F-A9D0-B54C9F733BFD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6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5" name="Picture 2">
              <a:extLst>
                <a:ext uri="{FF2B5EF4-FFF2-40B4-BE49-F238E27FC236}">
                  <a16:creationId xmlns:a16="http://schemas.microsoft.com/office/drawing/2014/main" id="{E2EDF9B3-7F5B-46A8-9366-E449E25E5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36" name="Oval 6">
              <a:extLst>
                <a:ext uri="{FF2B5EF4-FFF2-40B4-BE49-F238E27FC236}">
                  <a16:creationId xmlns:a16="http://schemas.microsoft.com/office/drawing/2014/main" id="{88C43C8A-F45E-447F-9D83-C98FA0CD09EF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6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7" name="Picture 2">
              <a:extLst>
                <a:ext uri="{FF2B5EF4-FFF2-40B4-BE49-F238E27FC236}">
                  <a16:creationId xmlns:a16="http://schemas.microsoft.com/office/drawing/2014/main" id="{EDE52960-7FDA-4B25-B330-0CEAE35ADD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38" name="Oval 6">
              <a:extLst>
                <a:ext uri="{FF2B5EF4-FFF2-40B4-BE49-F238E27FC236}">
                  <a16:creationId xmlns:a16="http://schemas.microsoft.com/office/drawing/2014/main" id="{A89A7943-E602-40B4-A3FE-700647C6086B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EA7025">
                <a:alpha val="44706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9" name="Picture 2">
              <a:extLst>
                <a:ext uri="{FF2B5EF4-FFF2-40B4-BE49-F238E27FC236}">
                  <a16:creationId xmlns:a16="http://schemas.microsoft.com/office/drawing/2014/main" id="{AB85CA8C-B922-40D7-9B9F-CBB00E67B6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</p:grpSp>
      <p:sp>
        <p:nvSpPr>
          <p:cNvPr id="40" name="Suorakulmio 39">
            <a:extLst>
              <a:ext uri="{FF2B5EF4-FFF2-40B4-BE49-F238E27FC236}">
                <a16:creationId xmlns:a16="http://schemas.microsoft.com/office/drawing/2014/main" id="{1CC3FF0E-F343-43C1-9B59-93F9EFF1CCDA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EA7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2084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F1F3D0A0-2C23-4A89-8778-DCCB9B762128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E20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DF9777C3-70FC-41B5-982F-CE1C7379EA91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E20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4395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528550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838800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6175665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99EDE-154D-4B70-A6B0-CC743752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702575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15">
            <a:extLst>
              <a:ext uri="{FF2B5EF4-FFF2-40B4-BE49-F238E27FC236}">
                <a16:creationId xmlns:a16="http://schemas.microsoft.com/office/drawing/2014/main" id="{1144C58C-5A82-4396-8B9B-69A06B566C17}"/>
              </a:ext>
            </a:extLst>
          </p:cNvPr>
          <p:cNvSpPr/>
          <p:nvPr/>
        </p:nvSpPr>
        <p:spPr bwMode="hidden">
          <a:xfrm>
            <a:off x="0" y="0"/>
            <a:ext cx="4104000" cy="20299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7D60A464-AC1F-49A1-AF0E-F8875D6CED2A}"/>
              </a:ext>
            </a:extLst>
          </p:cNvPr>
          <p:cNvSpPr/>
          <p:nvPr/>
        </p:nvSpPr>
        <p:spPr bwMode="hidden">
          <a:xfrm>
            <a:off x="0" y="2029956"/>
            <a:ext cx="4104000" cy="4828044"/>
          </a:xfrm>
          <a:prstGeom prst="rect">
            <a:avLst/>
          </a:prstGeom>
          <a:solidFill>
            <a:srgbClr val="E20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8DEA964-177D-4C3F-9358-EB089ACC3EA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82C580-031F-42FB-9751-57FA9D36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00" y="457200"/>
            <a:ext cx="7092000" cy="605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4DF679-0BA3-44B9-9DD1-460B15CA9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108000"/>
            <a:ext cx="441446" cy="441446"/>
          </a:xfrm>
          <a:prstGeom prst="rect">
            <a:avLst/>
          </a:prstGeom>
        </p:spPr>
      </p:pic>
      <p:cxnSp>
        <p:nvCxnSpPr>
          <p:cNvPr id="12" name="Suora yhdysviiva 11">
            <a:extLst>
              <a:ext uri="{FF2B5EF4-FFF2-40B4-BE49-F238E27FC236}">
                <a16:creationId xmlns:a16="http://schemas.microsoft.com/office/drawing/2014/main" id="{24246D37-DBE6-4D33-9723-E5B09C459C43}"/>
              </a:ext>
            </a:extLst>
          </p:cNvPr>
          <p:cNvCxnSpPr/>
          <p:nvPr/>
        </p:nvCxnSpPr>
        <p:spPr>
          <a:xfrm>
            <a:off x="0" y="2017430"/>
            <a:ext cx="41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4BA9A947-BFA7-4A68-9A8B-AE152DE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590400"/>
            <a:ext cx="3636000" cy="1263600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38DC4063-A8AA-4C02-81E8-4F74C96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763" y="2268000"/>
            <a:ext cx="3636962" cy="421005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748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9530264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22000" y="1440493"/>
            <a:ext cx="8280000" cy="176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22000" y="3240000"/>
            <a:ext cx="8280000" cy="1530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83BF00D8-5428-46A3-88A3-C256C6BBA5BA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E20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64446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7C2EB81-95DD-4BC3-9739-C69FD3A2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962025" y="1902495"/>
            <a:ext cx="10220325" cy="3419475"/>
          </a:xfrm>
          <a:custGeom>
            <a:avLst/>
            <a:gdLst>
              <a:gd name="connsiteX0" fmla="*/ 0 w 10220325"/>
              <a:gd name="connsiteY0" fmla="*/ 0 h 3419475"/>
              <a:gd name="connsiteX1" fmla="*/ 4664748 w 10220325"/>
              <a:gd name="connsiteY1" fmla="*/ 0 h 3419475"/>
              <a:gd name="connsiteX2" fmla="*/ 4662825 w 10220325"/>
              <a:gd name="connsiteY2" fmla="*/ 9525 h 3419475"/>
              <a:gd name="connsiteX3" fmla="*/ 5076825 w 10220325"/>
              <a:gd name="connsiteY3" fmla="*/ 423525 h 3419475"/>
              <a:gd name="connsiteX4" fmla="*/ 5490825 w 10220325"/>
              <a:gd name="connsiteY4" fmla="*/ 9525 h 3419475"/>
              <a:gd name="connsiteX5" fmla="*/ 5488902 w 10220325"/>
              <a:gd name="connsiteY5" fmla="*/ 0 h 3419475"/>
              <a:gd name="connsiteX6" fmla="*/ 10220325 w 10220325"/>
              <a:gd name="connsiteY6" fmla="*/ 0 h 3419475"/>
              <a:gd name="connsiteX7" fmla="*/ 10220325 w 10220325"/>
              <a:gd name="connsiteY7" fmla="*/ 3419475 h 3419475"/>
              <a:gd name="connsiteX8" fmla="*/ 0 w 10220325"/>
              <a:gd name="connsiteY8" fmla="*/ 3419475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0325" h="3419475">
                <a:moveTo>
                  <a:pt x="0" y="0"/>
                </a:moveTo>
                <a:lnTo>
                  <a:pt x="4664748" y="0"/>
                </a:lnTo>
                <a:lnTo>
                  <a:pt x="4662825" y="9525"/>
                </a:lnTo>
                <a:cubicBezTo>
                  <a:pt x="4662825" y="238171"/>
                  <a:pt x="4848179" y="423525"/>
                  <a:pt x="5076825" y="423525"/>
                </a:cubicBezTo>
                <a:cubicBezTo>
                  <a:pt x="5305471" y="423525"/>
                  <a:pt x="5490825" y="238171"/>
                  <a:pt x="5490825" y="9525"/>
                </a:cubicBezTo>
                <a:lnTo>
                  <a:pt x="5488902" y="0"/>
                </a:lnTo>
                <a:lnTo>
                  <a:pt x="10220325" y="0"/>
                </a:lnTo>
                <a:lnTo>
                  <a:pt x="10220325" y="3419475"/>
                </a:lnTo>
                <a:lnTo>
                  <a:pt x="0" y="3419475"/>
                </a:lnTo>
                <a:close/>
              </a:path>
            </a:pathLst>
          </a:custGeom>
          <a:solidFill>
            <a:srgbClr val="FD5991">
              <a:alpha val="24706"/>
            </a:srgbClr>
          </a:solidFill>
          <a:ln w="12700">
            <a:solidFill>
              <a:schemeClr val="bg1"/>
            </a:solidFill>
          </a:ln>
        </p:spPr>
        <p:txBody>
          <a:bodyPr wrap="square" lIns="360000" tIns="576000" rIns="360000" anchor="t" anchorCtr="0">
            <a:noAutofit/>
          </a:bodyPr>
          <a:lstStyle>
            <a:lvl1pPr marL="0" indent="0" algn="ctr">
              <a:buClr>
                <a:srgbClr val="0070C0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0" name="Suorakulmio 39">
            <a:extLst>
              <a:ext uri="{FF2B5EF4-FFF2-40B4-BE49-F238E27FC236}">
                <a16:creationId xmlns:a16="http://schemas.microsoft.com/office/drawing/2014/main" id="{1CC3FF0E-F343-43C1-9B59-93F9EFF1CCDA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E20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C2BDC46C-6E6F-4AEC-A006-777E82E2F49D}"/>
              </a:ext>
            </a:extLst>
          </p:cNvPr>
          <p:cNvGrpSpPr/>
          <p:nvPr/>
        </p:nvGrpSpPr>
        <p:grpSpPr bwMode="ltGray">
          <a:xfrm>
            <a:off x="5624850" y="1498020"/>
            <a:ext cx="828000" cy="828000"/>
            <a:chOff x="5624850" y="1498020"/>
            <a:chExt cx="828000" cy="828000"/>
          </a:xfrm>
        </p:grpSpPr>
        <p:sp>
          <p:nvSpPr>
            <p:cNvPr id="14" name="Oval 10">
              <a:extLst>
                <a:ext uri="{FF2B5EF4-FFF2-40B4-BE49-F238E27FC236}">
                  <a16:creationId xmlns:a16="http://schemas.microsoft.com/office/drawing/2014/main" id="{327B7A37-FD68-40B3-A80B-1C24FC526A89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E82375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427022A6-6871-415E-A04C-6A5049818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16" name="Oval 4">
              <a:extLst>
                <a:ext uri="{FF2B5EF4-FFF2-40B4-BE49-F238E27FC236}">
                  <a16:creationId xmlns:a16="http://schemas.microsoft.com/office/drawing/2014/main" id="{597018E6-03FE-4E95-BF58-4D7791994165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E82375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48BF3D98-554A-418E-BC9D-756525BC7C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18" name="Oval 6">
              <a:extLst>
                <a:ext uri="{FF2B5EF4-FFF2-40B4-BE49-F238E27FC236}">
                  <a16:creationId xmlns:a16="http://schemas.microsoft.com/office/drawing/2014/main" id="{3D7C11B3-1955-4DBA-9049-A021ECA24165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2">
                <a:lumMod val="75000"/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EF074ABC-D9A9-45B9-B35E-8EF67EF4C9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0" name="Oval 6">
              <a:extLst>
                <a:ext uri="{FF2B5EF4-FFF2-40B4-BE49-F238E27FC236}">
                  <a16:creationId xmlns:a16="http://schemas.microsoft.com/office/drawing/2014/main" id="{1F63281B-6B37-44E0-939D-E22CD7DD69F7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E20350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FE66BFC3-0920-4A5C-9A2C-5D7FE4EBB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700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D0D806F5-15BE-4B91-A2B0-98C4DEC9E268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29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BEF96BE-E8D2-4EA5-A05C-AFE0D3AECD4F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29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3732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687384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838800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6175665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99EDE-154D-4B70-A6B0-CC743752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7418298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777C8C03-0F33-4D03-871C-6383882521BB}"/>
              </a:ext>
            </a:extLst>
          </p:cNvPr>
          <p:cNvSpPr/>
          <p:nvPr/>
        </p:nvSpPr>
        <p:spPr bwMode="hidden">
          <a:xfrm>
            <a:off x="0" y="2029956"/>
            <a:ext cx="4104000" cy="4828044"/>
          </a:xfrm>
          <a:prstGeom prst="rect">
            <a:avLst/>
          </a:prstGeom>
          <a:solidFill>
            <a:srgbClr val="29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uora yhdysviiva 16">
            <a:extLst>
              <a:ext uri="{FF2B5EF4-FFF2-40B4-BE49-F238E27FC236}">
                <a16:creationId xmlns:a16="http://schemas.microsoft.com/office/drawing/2014/main" id="{58615CF6-27D4-46D1-896B-BBA07DD44908}"/>
              </a:ext>
            </a:extLst>
          </p:cNvPr>
          <p:cNvCxnSpPr/>
          <p:nvPr/>
        </p:nvCxnSpPr>
        <p:spPr>
          <a:xfrm>
            <a:off x="0" y="2029956"/>
            <a:ext cx="41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orakulmio 15">
            <a:extLst>
              <a:ext uri="{FF2B5EF4-FFF2-40B4-BE49-F238E27FC236}">
                <a16:creationId xmlns:a16="http://schemas.microsoft.com/office/drawing/2014/main" id="{1144C58C-5A82-4396-8B9B-69A06B566C17}"/>
              </a:ext>
            </a:extLst>
          </p:cNvPr>
          <p:cNvSpPr/>
          <p:nvPr/>
        </p:nvSpPr>
        <p:spPr bwMode="hidden">
          <a:xfrm>
            <a:off x="0" y="0"/>
            <a:ext cx="4104000" cy="20299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8DEA964-177D-4C3F-9358-EB089ACC3EA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82C580-031F-42FB-9751-57FA9D36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00" y="457200"/>
            <a:ext cx="7092000" cy="605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4DF679-0BA3-44B9-9DD1-460B15CA9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108000"/>
            <a:ext cx="441446" cy="44144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BA9A947-BFA7-4A68-9A8B-AE152DE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590400"/>
            <a:ext cx="3636000" cy="1263600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38DC4063-A8AA-4C02-81E8-4F74C96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763" y="2268000"/>
            <a:ext cx="3636962" cy="421005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59494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22000" y="1440493"/>
            <a:ext cx="8280000" cy="176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22000" y="3240000"/>
            <a:ext cx="8280000" cy="1530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8A1DB4F4-F04A-464F-8B22-6A0B3250CE53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29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165A249-6791-4B17-B429-30D0D887C45B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29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93088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7C2EB81-95DD-4BC3-9739-C69FD3A2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962025" y="1902495"/>
            <a:ext cx="10220325" cy="3419475"/>
          </a:xfrm>
          <a:custGeom>
            <a:avLst/>
            <a:gdLst>
              <a:gd name="connsiteX0" fmla="*/ 0 w 10220325"/>
              <a:gd name="connsiteY0" fmla="*/ 0 h 3419475"/>
              <a:gd name="connsiteX1" fmla="*/ 4664748 w 10220325"/>
              <a:gd name="connsiteY1" fmla="*/ 0 h 3419475"/>
              <a:gd name="connsiteX2" fmla="*/ 4662825 w 10220325"/>
              <a:gd name="connsiteY2" fmla="*/ 9525 h 3419475"/>
              <a:gd name="connsiteX3" fmla="*/ 5076825 w 10220325"/>
              <a:gd name="connsiteY3" fmla="*/ 423525 h 3419475"/>
              <a:gd name="connsiteX4" fmla="*/ 5490825 w 10220325"/>
              <a:gd name="connsiteY4" fmla="*/ 9525 h 3419475"/>
              <a:gd name="connsiteX5" fmla="*/ 5488902 w 10220325"/>
              <a:gd name="connsiteY5" fmla="*/ 0 h 3419475"/>
              <a:gd name="connsiteX6" fmla="*/ 10220325 w 10220325"/>
              <a:gd name="connsiteY6" fmla="*/ 0 h 3419475"/>
              <a:gd name="connsiteX7" fmla="*/ 10220325 w 10220325"/>
              <a:gd name="connsiteY7" fmla="*/ 3419475 h 3419475"/>
              <a:gd name="connsiteX8" fmla="*/ 0 w 10220325"/>
              <a:gd name="connsiteY8" fmla="*/ 3419475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0325" h="3419475">
                <a:moveTo>
                  <a:pt x="0" y="0"/>
                </a:moveTo>
                <a:lnTo>
                  <a:pt x="4664748" y="0"/>
                </a:lnTo>
                <a:lnTo>
                  <a:pt x="4662825" y="9525"/>
                </a:lnTo>
                <a:cubicBezTo>
                  <a:pt x="4662825" y="238171"/>
                  <a:pt x="4848179" y="423525"/>
                  <a:pt x="5076825" y="423525"/>
                </a:cubicBezTo>
                <a:cubicBezTo>
                  <a:pt x="5305471" y="423525"/>
                  <a:pt x="5490825" y="238171"/>
                  <a:pt x="5490825" y="9525"/>
                </a:cubicBezTo>
                <a:lnTo>
                  <a:pt x="5488902" y="0"/>
                </a:lnTo>
                <a:lnTo>
                  <a:pt x="10220325" y="0"/>
                </a:lnTo>
                <a:lnTo>
                  <a:pt x="10220325" y="3419475"/>
                </a:lnTo>
                <a:lnTo>
                  <a:pt x="0" y="3419475"/>
                </a:lnTo>
                <a:close/>
              </a:path>
            </a:pathLst>
          </a:custGeom>
          <a:solidFill>
            <a:srgbClr val="1578FF">
              <a:alpha val="24706"/>
            </a:srgbClr>
          </a:solidFill>
          <a:ln w="12700">
            <a:solidFill>
              <a:schemeClr val="bg1"/>
            </a:solidFill>
          </a:ln>
        </p:spPr>
        <p:txBody>
          <a:bodyPr wrap="square" lIns="360000" tIns="576000" rIns="360000" anchor="t" anchorCtr="0">
            <a:noAutofit/>
          </a:bodyPr>
          <a:lstStyle>
            <a:lvl1pPr marL="0" indent="0" algn="ctr">
              <a:buClr>
                <a:srgbClr val="0070C0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22" name="Ryhmä 21">
            <a:extLst>
              <a:ext uri="{FF2B5EF4-FFF2-40B4-BE49-F238E27FC236}">
                <a16:creationId xmlns:a16="http://schemas.microsoft.com/office/drawing/2014/main" id="{E69308E3-2D21-4196-A3A1-23E20202155C}"/>
              </a:ext>
            </a:extLst>
          </p:cNvPr>
          <p:cNvGrpSpPr/>
          <p:nvPr/>
        </p:nvGrpSpPr>
        <p:grpSpPr bwMode="ltGray">
          <a:xfrm>
            <a:off x="5624850" y="1498020"/>
            <a:ext cx="828000" cy="828000"/>
            <a:chOff x="5624850" y="1498020"/>
            <a:chExt cx="828000" cy="828000"/>
          </a:xfrm>
        </p:grpSpPr>
        <p:sp>
          <p:nvSpPr>
            <p:cNvPr id="23" name="Oval 7">
              <a:extLst>
                <a:ext uri="{FF2B5EF4-FFF2-40B4-BE49-F238E27FC236}">
                  <a16:creationId xmlns:a16="http://schemas.microsoft.com/office/drawing/2014/main" id="{7E5D0602-653C-42EF-8040-E17707232AAD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1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641EE07A-54BB-4423-8365-850DBA971A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5" name="Oval 4">
              <a:extLst>
                <a:ext uri="{FF2B5EF4-FFF2-40B4-BE49-F238E27FC236}">
                  <a16:creationId xmlns:a16="http://schemas.microsoft.com/office/drawing/2014/main" id="{500D2869-5BDE-4E44-8AE6-3E975522544D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1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6" name="Picture 2">
              <a:extLst>
                <a:ext uri="{FF2B5EF4-FFF2-40B4-BE49-F238E27FC236}">
                  <a16:creationId xmlns:a16="http://schemas.microsoft.com/office/drawing/2014/main" id="{EAC7D79C-3C6E-4C24-B122-102BFB2B54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7" name="Oval 6">
              <a:extLst>
                <a:ext uri="{FF2B5EF4-FFF2-40B4-BE49-F238E27FC236}">
                  <a16:creationId xmlns:a16="http://schemas.microsoft.com/office/drawing/2014/main" id="{C48225AC-FEB0-4A4E-A500-12D7E1ED562C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1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8" name="Picture 2">
              <a:extLst>
                <a:ext uri="{FF2B5EF4-FFF2-40B4-BE49-F238E27FC236}">
                  <a16:creationId xmlns:a16="http://schemas.microsoft.com/office/drawing/2014/main" id="{47DA5671-6B26-4FFE-BC90-539D908081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9" name="Oval 6">
              <a:extLst>
                <a:ext uri="{FF2B5EF4-FFF2-40B4-BE49-F238E27FC236}">
                  <a16:creationId xmlns:a16="http://schemas.microsoft.com/office/drawing/2014/main" id="{91E028A8-3C02-41E3-B1A6-4DCE67146FBA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296EBB">
                <a:alpha val="44706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pic>
          <p:nvPicPr>
            <p:cNvPr id="30" name="Picture 2">
              <a:extLst>
                <a:ext uri="{FF2B5EF4-FFF2-40B4-BE49-F238E27FC236}">
                  <a16:creationId xmlns:a16="http://schemas.microsoft.com/office/drawing/2014/main" id="{48920140-49A6-40E2-8136-4BE8D7192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</p:grpSp>
      <p:sp>
        <p:nvSpPr>
          <p:cNvPr id="31" name="Suorakulmio 30">
            <a:extLst>
              <a:ext uri="{FF2B5EF4-FFF2-40B4-BE49-F238E27FC236}">
                <a16:creationId xmlns:a16="http://schemas.microsoft.com/office/drawing/2014/main" id="{E40CD8AD-2733-41BC-8E83-732F1C0CAD65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29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4996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4ADDCFDE-AC7F-45A0-A173-4C7F6B7F766D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9E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0288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83861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838800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6175665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99EDE-154D-4B70-A6B0-CC743752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4073227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838800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6175665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99EDE-154D-4B70-A6B0-CC743752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0406865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777C8C03-0F33-4D03-871C-6383882521BB}"/>
              </a:ext>
            </a:extLst>
          </p:cNvPr>
          <p:cNvSpPr/>
          <p:nvPr/>
        </p:nvSpPr>
        <p:spPr bwMode="hidden">
          <a:xfrm>
            <a:off x="0" y="2029956"/>
            <a:ext cx="4104000" cy="4828044"/>
          </a:xfrm>
          <a:prstGeom prst="rect">
            <a:avLst/>
          </a:prstGeom>
          <a:solidFill>
            <a:srgbClr val="9E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uora yhdysviiva 16">
            <a:extLst>
              <a:ext uri="{FF2B5EF4-FFF2-40B4-BE49-F238E27FC236}">
                <a16:creationId xmlns:a16="http://schemas.microsoft.com/office/drawing/2014/main" id="{58615CF6-27D4-46D1-896B-BBA07DD44908}"/>
              </a:ext>
            </a:extLst>
          </p:cNvPr>
          <p:cNvCxnSpPr/>
          <p:nvPr/>
        </p:nvCxnSpPr>
        <p:spPr>
          <a:xfrm>
            <a:off x="0" y="2029956"/>
            <a:ext cx="41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orakulmio 15">
            <a:extLst>
              <a:ext uri="{FF2B5EF4-FFF2-40B4-BE49-F238E27FC236}">
                <a16:creationId xmlns:a16="http://schemas.microsoft.com/office/drawing/2014/main" id="{1144C58C-5A82-4396-8B9B-69A06B566C17}"/>
              </a:ext>
            </a:extLst>
          </p:cNvPr>
          <p:cNvSpPr/>
          <p:nvPr/>
        </p:nvSpPr>
        <p:spPr bwMode="hidden">
          <a:xfrm>
            <a:off x="0" y="0"/>
            <a:ext cx="4104000" cy="20299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8DEA964-177D-4C3F-9358-EB089ACC3EA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82C580-031F-42FB-9751-57FA9D36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00" y="457200"/>
            <a:ext cx="7092000" cy="605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4DF679-0BA3-44B9-9DD1-460B15CA9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108000"/>
            <a:ext cx="441446" cy="44144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BA9A947-BFA7-4A68-9A8B-AE152DE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590400"/>
            <a:ext cx="3636000" cy="1263600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38DC4063-A8AA-4C02-81E8-4F74C96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763" y="2268000"/>
            <a:ext cx="3636962" cy="421005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70526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22000" y="1440493"/>
            <a:ext cx="8280000" cy="176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22000" y="3240000"/>
            <a:ext cx="8280000" cy="1530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194E0312-4F2F-4CD5-96D6-337353A70BE0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9E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4704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7C2EB81-95DD-4BC3-9739-C69FD3A2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962025" y="1902495"/>
            <a:ext cx="10220325" cy="3419475"/>
          </a:xfrm>
          <a:custGeom>
            <a:avLst/>
            <a:gdLst>
              <a:gd name="connsiteX0" fmla="*/ 0 w 10220325"/>
              <a:gd name="connsiteY0" fmla="*/ 0 h 3419475"/>
              <a:gd name="connsiteX1" fmla="*/ 4664748 w 10220325"/>
              <a:gd name="connsiteY1" fmla="*/ 0 h 3419475"/>
              <a:gd name="connsiteX2" fmla="*/ 4662825 w 10220325"/>
              <a:gd name="connsiteY2" fmla="*/ 9525 h 3419475"/>
              <a:gd name="connsiteX3" fmla="*/ 5076825 w 10220325"/>
              <a:gd name="connsiteY3" fmla="*/ 423525 h 3419475"/>
              <a:gd name="connsiteX4" fmla="*/ 5490825 w 10220325"/>
              <a:gd name="connsiteY4" fmla="*/ 9525 h 3419475"/>
              <a:gd name="connsiteX5" fmla="*/ 5488902 w 10220325"/>
              <a:gd name="connsiteY5" fmla="*/ 0 h 3419475"/>
              <a:gd name="connsiteX6" fmla="*/ 10220325 w 10220325"/>
              <a:gd name="connsiteY6" fmla="*/ 0 h 3419475"/>
              <a:gd name="connsiteX7" fmla="*/ 10220325 w 10220325"/>
              <a:gd name="connsiteY7" fmla="*/ 3419475 h 3419475"/>
              <a:gd name="connsiteX8" fmla="*/ 0 w 10220325"/>
              <a:gd name="connsiteY8" fmla="*/ 3419475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0325" h="3419475">
                <a:moveTo>
                  <a:pt x="0" y="0"/>
                </a:moveTo>
                <a:lnTo>
                  <a:pt x="4664748" y="0"/>
                </a:lnTo>
                <a:lnTo>
                  <a:pt x="4662825" y="9525"/>
                </a:lnTo>
                <a:cubicBezTo>
                  <a:pt x="4662825" y="238171"/>
                  <a:pt x="4848179" y="423525"/>
                  <a:pt x="5076825" y="423525"/>
                </a:cubicBezTo>
                <a:cubicBezTo>
                  <a:pt x="5305471" y="423525"/>
                  <a:pt x="5490825" y="238171"/>
                  <a:pt x="5490825" y="9525"/>
                </a:cubicBezTo>
                <a:lnTo>
                  <a:pt x="5488902" y="0"/>
                </a:lnTo>
                <a:lnTo>
                  <a:pt x="10220325" y="0"/>
                </a:lnTo>
                <a:lnTo>
                  <a:pt x="10220325" y="3419475"/>
                </a:lnTo>
                <a:lnTo>
                  <a:pt x="0" y="3419475"/>
                </a:lnTo>
                <a:close/>
              </a:path>
            </a:pathLst>
          </a:custGeom>
          <a:solidFill>
            <a:srgbClr val="C5A0D2">
              <a:alpha val="24706"/>
            </a:srgbClr>
          </a:solidFill>
          <a:ln w="12700">
            <a:solidFill>
              <a:schemeClr val="bg1"/>
            </a:solidFill>
          </a:ln>
        </p:spPr>
        <p:txBody>
          <a:bodyPr wrap="square" lIns="360000" tIns="576000" rIns="360000" anchor="t" anchorCtr="0">
            <a:noAutofit/>
          </a:bodyPr>
          <a:lstStyle>
            <a:lvl1pPr marL="0" indent="0" algn="ctr">
              <a:buClr>
                <a:srgbClr val="0070C0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18D3F83F-C8E0-4979-BB81-C33E7D3ECF29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9E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5A00244E-2242-42CF-B93E-E8CA1CD8E7A9}"/>
              </a:ext>
            </a:extLst>
          </p:cNvPr>
          <p:cNvGrpSpPr/>
          <p:nvPr/>
        </p:nvGrpSpPr>
        <p:grpSpPr bwMode="ltGray">
          <a:xfrm>
            <a:off x="5624850" y="1498020"/>
            <a:ext cx="828000" cy="828000"/>
            <a:chOff x="5624850" y="1498020"/>
            <a:chExt cx="828000" cy="828000"/>
          </a:xfrm>
        </p:grpSpPr>
        <p:sp>
          <p:nvSpPr>
            <p:cNvPr id="17" name="Oval 9">
              <a:extLst>
                <a:ext uri="{FF2B5EF4-FFF2-40B4-BE49-F238E27FC236}">
                  <a16:creationId xmlns:a16="http://schemas.microsoft.com/office/drawing/2014/main" id="{1F5BA562-7079-4510-BEF7-BF36F34EC4CC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4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DB369242-E155-4B84-9488-7A8254FC1E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FF94145F-EBFD-4FB7-BF15-31222C63ACC7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4"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0" name="Picture 2">
              <a:extLst>
                <a:ext uri="{FF2B5EF4-FFF2-40B4-BE49-F238E27FC236}">
                  <a16:creationId xmlns:a16="http://schemas.microsoft.com/office/drawing/2014/main" id="{ECB63D16-E2AF-4558-9728-89A457D331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1" name="Oval 9">
              <a:extLst>
                <a:ext uri="{FF2B5EF4-FFF2-40B4-BE49-F238E27FC236}">
                  <a16:creationId xmlns:a16="http://schemas.microsoft.com/office/drawing/2014/main" id="{B6ED6783-43FA-4D70-A6D6-22795C58C8C3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4">
                <a:lumMod val="75000"/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2" name="Picture 2">
              <a:extLst>
                <a:ext uri="{FF2B5EF4-FFF2-40B4-BE49-F238E27FC236}">
                  <a16:creationId xmlns:a16="http://schemas.microsoft.com/office/drawing/2014/main" id="{653B360D-1FD7-4F7D-B98D-27BA023B19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33" name="Oval 9">
              <a:extLst>
                <a:ext uri="{FF2B5EF4-FFF2-40B4-BE49-F238E27FC236}">
                  <a16:creationId xmlns:a16="http://schemas.microsoft.com/office/drawing/2014/main" id="{95109CC0-D28D-4834-A39A-19147D4153A3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9E60B4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4" name="Picture 2">
              <a:extLst>
                <a:ext uri="{FF2B5EF4-FFF2-40B4-BE49-F238E27FC236}">
                  <a16:creationId xmlns:a16="http://schemas.microsoft.com/office/drawing/2014/main" id="{92D18A3C-A7E7-48BD-ACCD-EEFF7E4364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08488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2C68AE92-7AB7-4E21-9592-59D6B71F0049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0036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8341537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838800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6175665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99EDE-154D-4B70-A6B0-CC743752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8273838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777C8C03-0F33-4D03-871C-6383882521BB}"/>
              </a:ext>
            </a:extLst>
          </p:cNvPr>
          <p:cNvSpPr/>
          <p:nvPr/>
        </p:nvSpPr>
        <p:spPr bwMode="hidden">
          <a:xfrm>
            <a:off x="0" y="2029956"/>
            <a:ext cx="4104000" cy="4828044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uora yhdysviiva 16">
            <a:extLst>
              <a:ext uri="{FF2B5EF4-FFF2-40B4-BE49-F238E27FC236}">
                <a16:creationId xmlns:a16="http://schemas.microsoft.com/office/drawing/2014/main" id="{58615CF6-27D4-46D1-896B-BBA07DD44908}"/>
              </a:ext>
            </a:extLst>
          </p:cNvPr>
          <p:cNvCxnSpPr/>
          <p:nvPr/>
        </p:nvCxnSpPr>
        <p:spPr>
          <a:xfrm>
            <a:off x="0" y="2029956"/>
            <a:ext cx="41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orakulmio 15">
            <a:extLst>
              <a:ext uri="{FF2B5EF4-FFF2-40B4-BE49-F238E27FC236}">
                <a16:creationId xmlns:a16="http://schemas.microsoft.com/office/drawing/2014/main" id="{1144C58C-5A82-4396-8B9B-69A06B566C17}"/>
              </a:ext>
            </a:extLst>
          </p:cNvPr>
          <p:cNvSpPr/>
          <p:nvPr/>
        </p:nvSpPr>
        <p:spPr bwMode="hidden">
          <a:xfrm>
            <a:off x="0" y="0"/>
            <a:ext cx="4104000" cy="20299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8DEA964-177D-4C3F-9358-EB089ACC3EA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82C580-031F-42FB-9751-57FA9D36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00" y="457200"/>
            <a:ext cx="7092000" cy="605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4DF679-0BA3-44B9-9DD1-460B15CA9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108000"/>
            <a:ext cx="441446" cy="44144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BA9A947-BFA7-4A68-9A8B-AE152DE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590400"/>
            <a:ext cx="3636000" cy="1263600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38DC4063-A8AA-4C02-81E8-4F74C96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763" y="2268000"/>
            <a:ext cx="3636962" cy="421005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70068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22000" y="1440493"/>
            <a:ext cx="8280000" cy="176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22000" y="3240000"/>
            <a:ext cx="8280000" cy="1530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4E9DCE9F-42D6-47B0-9F1A-744D81FAD67E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26903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7C2EB81-95DD-4BC3-9739-C69FD3A2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962025" y="1902495"/>
            <a:ext cx="10220325" cy="3419475"/>
          </a:xfrm>
          <a:custGeom>
            <a:avLst/>
            <a:gdLst>
              <a:gd name="connsiteX0" fmla="*/ 0 w 10220325"/>
              <a:gd name="connsiteY0" fmla="*/ 0 h 3419475"/>
              <a:gd name="connsiteX1" fmla="*/ 4664748 w 10220325"/>
              <a:gd name="connsiteY1" fmla="*/ 0 h 3419475"/>
              <a:gd name="connsiteX2" fmla="*/ 4662825 w 10220325"/>
              <a:gd name="connsiteY2" fmla="*/ 9525 h 3419475"/>
              <a:gd name="connsiteX3" fmla="*/ 5076825 w 10220325"/>
              <a:gd name="connsiteY3" fmla="*/ 423525 h 3419475"/>
              <a:gd name="connsiteX4" fmla="*/ 5490825 w 10220325"/>
              <a:gd name="connsiteY4" fmla="*/ 9525 h 3419475"/>
              <a:gd name="connsiteX5" fmla="*/ 5488902 w 10220325"/>
              <a:gd name="connsiteY5" fmla="*/ 0 h 3419475"/>
              <a:gd name="connsiteX6" fmla="*/ 10220325 w 10220325"/>
              <a:gd name="connsiteY6" fmla="*/ 0 h 3419475"/>
              <a:gd name="connsiteX7" fmla="*/ 10220325 w 10220325"/>
              <a:gd name="connsiteY7" fmla="*/ 3419475 h 3419475"/>
              <a:gd name="connsiteX8" fmla="*/ 0 w 10220325"/>
              <a:gd name="connsiteY8" fmla="*/ 3419475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0325" h="3419475">
                <a:moveTo>
                  <a:pt x="0" y="0"/>
                </a:moveTo>
                <a:lnTo>
                  <a:pt x="4664748" y="0"/>
                </a:lnTo>
                <a:lnTo>
                  <a:pt x="4662825" y="9525"/>
                </a:lnTo>
                <a:cubicBezTo>
                  <a:pt x="4662825" y="238171"/>
                  <a:pt x="4848179" y="423525"/>
                  <a:pt x="5076825" y="423525"/>
                </a:cubicBezTo>
                <a:cubicBezTo>
                  <a:pt x="5305471" y="423525"/>
                  <a:pt x="5490825" y="238171"/>
                  <a:pt x="5490825" y="9525"/>
                </a:cubicBezTo>
                <a:lnTo>
                  <a:pt x="5488902" y="0"/>
                </a:lnTo>
                <a:lnTo>
                  <a:pt x="10220325" y="0"/>
                </a:lnTo>
                <a:lnTo>
                  <a:pt x="10220325" y="3419475"/>
                </a:lnTo>
                <a:lnTo>
                  <a:pt x="0" y="341947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25000"/>
            </a:schemeClr>
          </a:solidFill>
          <a:ln w="12700">
            <a:solidFill>
              <a:schemeClr val="bg1"/>
            </a:solidFill>
          </a:ln>
        </p:spPr>
        <p:txBody>
          <a:bodyPr wrap="square" lIns="360000" tIns="576000" rIns="360000" anchor="t" anchorCtr="0">
            <a:noAutofit/>
          </a:bodyPr>
          <a:lstStyle>
            <a:lvl1pPr marL="0" indent="0" algn="ctr">
              <a:buClr>
                <a:srgbClr val="0070C0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606F5A79-ACED-464A-8BB2-7C1BBA958432}"/>
              </a:ext>
            </a:extLst>
          </p:cNvPr>
          <p:cNvGrpSpPr/>
          <p:nvPr/>
        </p:nvGrpSpPr>
        <p:grpSpPr bwMode="ltGray">
          <a:xfrm>
            <a:off x="5624850" y="1498020"/>
            <a:ext cx="828000" cy="828000"/>
            <a:chOff x="5624850" y="1498020"/>
            <a:chExt cx="828000" cy="828000"/>
          </a:xfrm>
        </p:grpSpPr>
        <p:sp>
          <p:nvSpPr>
            <p:cNvPr id="15" name="Oval 10">
              <a:extLst>
                <a:ext uri="{FF2B5EF4-FFF2-40B4-BE49-F238E27FC236}">
                  <a16:creationId xmlns:a16="http://schemas.microsoft.com/office/drawing/2014/main" id="{16CCFB11-5FFC-4E14-B203-266885924041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177E09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2" name="Picture 2">
              <a:extLst>
                <a:ext uri="{FF2B5EF4-FFF2-40B4-BE49-F238E27FC236}">
                  <a16:creationId xmlns:a16="http://schemas.microsoft.com/office/drawing/2014/main" id="{37052C72-7C79-44BE-BF09-2572B9E2EE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3" name="Oval 4">
              <a:extLst>
                <a:ext uri="{FF2B5EF4-FFF2-40B4-BE49-F238E27FC236}">
                  <a16:creationId xmlns:a16="http://schemas.microsoft.com/office/drawing/2014/main" id="{E58A4D74-F2F0-4B0D-890D-D8552B8173E7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177E09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F9097556-39F7-4BA1-87CF-6DC0E269BA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5" name="Oval 6">
              <a:extLst>
                <a:ext uri="{FF2B5EF4-FFF2-40B4-BE49-F238E27FC236}">
                  <a16:creationId xmlns:a16="http://schemas.microsoft.com/office/drawing/2014/main" id="{950D8195-C1C6-4F50-BB12-559559D2530C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chemeClr val="accent3">
                <a:lumMod val="75000"/>
                <a:alpha val="4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6" name="Picture 2">
              <a:extLst>
                <a:ext uri="{FF2B5EF4-FFF2-40B4-BE49-F238E27FC236}">
                  <a16:creationId xmlns:a16="http://schemas.microsoft.com/office/drawing/2014/main" id="{E4E6EE97-88A2-47ED-9A9D-82F1A6A572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7" name="Oval 6">
              <a:extLst>
                <a:ext uri="{FF2B5EF4-FFF2-40B4-BE49-F238E27FC236}">
                  <a16:creationId xmlns:a16="http://schemas.microsoft.com/office/drawing/2014/main" id="{E0DB736D-87BC-40C9-A791-37591EB59901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007770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8" name="Picture 2">
              <a:extLst>
                <a:ext uri="{FF2B5EF4-FFF2-40B4-BE49-F238E27FC236}">
                  <a16:creationId xmlns:a16="http://schemas.microsoft.com/office/drawing/2014/main" id="{1DC5999C-9DAB-4473-A4CC-D664806C02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</p:grpSp>
      <p:sp>
        <p:nvSpPr>
          <p:cNvPr id="29" name="Suorakulmio 28">
            <a:extLst>
              <a:ext uri="{FF2B5EF4-FFF2-40B4-BE49-F238E27FC236}">
                <a16:creationId xmlns:a16="http://schemas.microsoft.com/office/drawing/2014/main" id="{89A5F569-CFC3-4E59-89AE-B52CED7C6B9F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407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62314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8784000" cy="239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800" y="4374000"/>
            <a:ext cx="8784000" cy="1656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2C68AE92-7AB7-4E21-9592-59D6B71F0049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2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74702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2270595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838800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6175665" y="1548000"/>
            <a:ext cx="5184000" cy="493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699EDE-154D-4B70-A6B0-CC743752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0313375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777C8C03-0F33-4D03-871C-6383882521BB}"/>
              </a:ext>
            </a:extLst>
          </p:cNvPr>
          <p:cNvSpPr/>
          <p:nvPr/>
        </p:nvSpPr>
        <p:spPr bwMode="hidden">
          <a:xfrm>
            <a:off x="0" y="2029956"/>
            <a:ext cx="4104000" cy="4828044"/>
          </a:xfrm>
          <a:prstGeom prst="rect">
            <a:avLst/>
          </a:prstGeom>
          <a:solidFill>
            <a:srgbClr val="002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uora yhdysviiva 16">
            <a:extLst>
              <a:ext uri="{FF2B5EF4-FFF2-40B4-BE49-F238E27FC236}">
                <a16:creationId xmlns:a16="http://schemas.microsoft.com/office/drawing/2014/main" id="{58615CF6-27D4-46D1-896B-BBA07DD44908}"/>
              </a:ext>
            </a:extLst>
          </p:cNvPr>
          <p:cNvCxnSpPr/>
          <p:nvPr/>
        </p:nvCxnSpPr>
        <p:spPr>
          <a:xfrm>
            <a:off x="0" y="2029956"/>
            <a:ext cx="41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orakulmio 15">
            <a:extLst>
              <a:ext uri="{FF2B5EF4-FFF2-40B4-BE49-F238E27FC236}">
                <a16:creationId xmlns:a16="http://schemas.microsoft.com/office/drawing/2014/main" id="{1144C58C-5A82-4396-8B9B-69A06B566C17}"/>
              </a:ext>
            </a:extLst>
          </p:cNvPr>
          <p:cNvSpPr/>
          <p:nvPr/>
        </p:nvSpPr>
        <p:spPr bwMode="hidden">
          <a:xfrm>
            <a:off x="0" y="0"/>
            <a:ext cx="4104000" cy="20299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8DEA964-177D-4C3F-9358-EB089ACC3EA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82C580-031F-42FB-9751-57FA9D36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00" y="457200"/>
            <a:ext cx="7092000" cy="605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4DF679-0BA3-44B9-9DD1-460B15CA9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108000"/>
            <a:ext cx="441446" cy="44144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BA9A947-BFA7-4A68-9A8B-AE152DE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590400"/>
            <a:ext cx="3636000" cy="1263600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38DC4063-A8AA-4C02-81E8-4F74C96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763" y="2268000"/>
            <a:ext cx="3636962" cy="421005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98867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22000" y="1440493"/>
            <a:ext cx="8280000" cy="176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22000" y="3240000"/>
            <a:ext cx="8280000" cy="1530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E09EDBCD-5DF2-4227-AE77-3E2A76F629BA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2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75908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7C2EB81-95DD-4BC3-9739-C69FD3A2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962025" y="1902495"/>
            <a:ext cx="10220325" cy="3419475"/>
          </a:xfrm>
          <a:custGeom>
            <a:avLst/>
            <a:gdLst>
              <a:gd name="connsiteX0" fmla="*/ 0 w 10220325"/>
              <a:gd name="connsiteY0" fmla="*/ 0 h 3419475"/>
              <a:gd name="connsiteX1" fmla="*/ 4664748 w 10220325"/>
              <a:gd name="connsiteY1" fmla="*/ 0 h 3419475"/>
              <a:gd name="connsiteX2" fmla="*/ 4662825 w 10220325"/>
              <a:gd name="connsiteY2" fmla="*/ 9525 h 3419475"/>
              <a:gd name="connsiteX3" fmla="*/ 5076825 w 10220325"/>
              <a:gd name="connsiteY3" fmla="*/ 423525 h 3419475"/>
              <a:gd name="connsiteX4" fmla="*/ 5490825 w 10220325"/>
              <a:gd name="connsiteY4" fmla="*/ 9525 h 3419475"/>
              <a:gd name="connsiteX5" fmla="*/ 5488902 w 10220325"/>
              <a:gd name="connsiteY5" fmla="*/ 0 h 3419475"/>
              <a:gd name="connsiteX6" fmla="*/ 10220325 w 10220325"/>
              <a:gd name="connsiteY6" fmla="*/ 0 h 3419475"/>
              <a:gd name="connsiteX7" fmla="*/ 10220325 w 10220325"/>
              <a:gd name="connsiteY7" fmla="*/ 3419475 h 3419475"/>
              <a:gd name="connsiteX8" fmla="*/ 0 w 10220325"/>
              <a:gd name="connsiteY8" fmla="*/ 3419475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0325" h="3419475">
                <a:moveTo>
                  <a:pt x="0" y="0"/>
                </a:moveTo>
                <a:lnTo>
                  <a:pt x="4664748" y="0"/>
                </a:lnTo>
                <a:lnTo>
                  <a:pt x="4662825" y="9525"/>
                </a:lnTo>
                <a:cubicBezTo>
                  <a:pt x="4662825" y="238171"/>
                  <a:pt x="4848179" y="423525"/>
                  <a:pt x="5076825" y="423525"/>
                </a:cubicBezTo>
                <a:cubicBezTo>
                  <a:pt x="5305471" y="423525"/>
                  <a:pt x="5490825" y="238171"/>
                  <a:pt x="5490825" y="9525"/>
                </a:cubicBezTo>
                <a:lnTo>
                  <a:pt x="5488902" y="0"/>
                </a:lnTo>
                <a:lnTo>
                  <a:pt x="10220325" y="0"/>
                </a:lnTo>
                <a:lnTo>
                  <a:pt x="10220325" y="3419475"/>
                </a:lnTo>
                <a:lnTo>
                  <a:pt x="0" y="3419475"/>
                </a:lnTo>
                <a:close/>
              </a:path>
            </a:pathLst>
          </a:custGeom>
          <a:solidFill>
            <a:srgbClr val="3092FF">
              <a:alpha val="24706"/>
            </a:srgbClr>
          </a:solidFill>
          <a:ln w="12700">
            <a:solidFill>
              <a:schemeClr val="bg1"/>
            </a:solidFill>
          </a:ln>
        </p:spPr>
        <p:txBody>
          <a:bodyPr wrap="square" lIns="360000" tIns="576000" rIns="360000" anchor="t" anchorCtr="0">
            <a:noAutofit/>
          </a:bodyPr>
          <a:lstStyle>
            <a:lvl1pPr marL="0" indent="0" algn="ctr">
              <a:buClr>
                <a:srgbClr val="0070C0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A1EC2D63-A9CC-4BF1-84B0-36583F3F5F92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2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1AE34EC8-71EF-45C0-89EC-2B969CF51D05}"/>
              </a:ext>
            </a:extLst>
          </p:cNvPr>
          <p:cNvGrpSpPr/>
          <p:nvPr/>
        </p:nvGrpSpPr>
        <p:grpSpPr bwMode="ltGray">
          <a:xfrm>
            <a:off x="5624850" y="1498020"/>
            <a:ext cx="828000" cy="828000"/>
            <a:chOff x="5624850" y="1498020"/>
            <a:chExt cx="828000" cy="828000"/>
          </a:xfrm>
        </p:grpSpPr>
        <p:sp>
          <p:nvSpPr>
            <p:cNvPr id="17" name="Oval 10">
              <a:extLst>
                <a:ext uri="{FF2B5EF4-FFF2-40B4-BE49-F238E27FC236}">
                  <a16:creationId xmlns:a16="http://schemas.microsoft.com/office/drawing/2014/main" id="{68D5E9C8-379F-4AC0-BA73-7B36F28773B1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2D437A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6600B92B-CE52-4C6E-B056-A9B009DDDF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19" name="Oval 4">
              <a:extLst>
                <a:ext uri="{FF2B5EF4-FFF2-40B4-BE49-F238E27FC236}">
                  <a16:creationId xmlns:a16="http://schemas.microsoft.com/office/drawing/2014/main" id="{A0F7EF6C-5532-4A84-8C67-C8EBCCAFDF08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2D437A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0" name="Picture 2">
              <a:extLst>
                <a:ext uri="{FF2B5EF4-FFF2-40B4-BE49-F238E27FC236}">
                  <a16:creationId xmlns:a16="http://schemas.microsoft.com/office/drawing/2014/main" id="{3AC8DBD1-0CF2-4272-936F-DB804503A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21" name="Oval 6">
              <a:extLst>
                <a:ext uri="{FF2B5EF4-FFF2-40B4-BE49-F238E27FC236}">
                  <a16:creationId xmlns:a16="http://schemas.microsoft.com/office/drawing/2014/main" id="{A7570786-D593-476E-8330-3FE8CA7C0459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2D437A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0" name="Picture 2">
              <a:extLst>
                <a:ext uri="{FF2B5EF4-FFF2-40B4-BE49-F238E27FC236}">
                  <a16:creationId xmlns:a16="http://schemas.microsoft.com/office/drawing/2014/main" id="{4F68652D-29CF-4E17-B90B-56B10A9D8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31" name="Oval 6">
              <a:extLst>
                <a:ext uri="{FF2B5EF4-FFF2-40B4-BE49-F238E27FC236}">
                  <a16:creationId xmlns:a16="http://schemas.microsoft.com/office/drawing/2014/main" id="{4A3EB0CC-0C9A-4BC1-A071-C6E6881DABEB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2D437A">
                <a:alpha val="44706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pic>
          <p:nvPicPr>
            <p:cNvPr id="32" name="Picture 2">
              <a:extLst>
                <a:ext uri="{FF2B5EF4-FFF2-40B4-BE49-F238E27FC236}">
                  <a16:creationId xmlns:a16="http://schemas.microsoft.com/office/drawing/2014/main" id="{AC11C7F6-2A50-40F0-8662-AF20C8061F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1559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D77EFAF-E1AB-4AFF-86D3-6AB4A2EDCB74}"/>
              </a:ext>
            </a:extLst>
          </p:cNvPr>
          <p:cNvSpPr/>
          <p:nvPr/>
        </p:nvSpPr>
        <p:spPr bwMode="hidden">
          <a:xfrm>
            <a:off x="0" y="72000"/>
            <a:ext cx="4104000" cy="6786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8DEA964-177D-4C3F-9358-EB089ACC3EA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82C580-031F-42FB-9751-57FA9D36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00" y="457200"/>
            <a:ext cx="7092000" cy="6058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B4DF679-0BA3-44B9-9DD1-460B15CA9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108000"/>
            <a:ext cx="441446" cy="44144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BA9A947-BFA7-4A68-9A8B-AE152DE4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00" y="590400"/>
            <a:ext cx="3636000" cy="1263600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38DC4063-A8AA-4C02-81E8-4F74C96184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763" y="2268000"/>
            <a:ext cx="3636962" cy="4210050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0CFFF18C-ADFF-4EBB-9B95-36023C787766}"/>
              </a:ext>
            </a:extLst>
          </p:cNvPr>
          <p:cNvCxnSpPr/>
          <p:nvPr/>
        </p:nvCxnSpPr>
        <p:spPr>
          <a:xfrm>
            <a:off x="0" y="2017430"/>
            <a:ext cx="4140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6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22000" y="1440493"/>
            <a:ext cx="8280000" cy="1764000"/>
          </a:xfrm>
          <a:prstGeom prst="rect">
            <a:avLst/>
          </a:prstGeom>
        </p:spPr>
        <p:txBody>
          <a:bodyPr anchor="b"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22000" y="3240000"/>
            <a:ext cx="8280000" cy="1530000"/>
          </a:xfrm>
          <a:prstGeom prst="rect">
            <a:avLst/>
          </a:prstGeo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308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7C2EB81-95DD-4BC3-9739-C69FD3A25E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962025" y="1902495"/>
            <a:ext cx="10220325" cy="3419475"/>
          </a:xfrm>
          <a:custGeom>
            <a:avLst/>
            <a:gdLst>
              <a:gd name="connsiteX0" fmla="*/ 0 w 10220325"/>
              <a:gd name="connsiteY0" fmla="*/ 0 h 3419475"/>
              <a:gd name="connsiteX1" fmla="*/ 4664748 w 10220325"/>
              <a:gd name="connsiteY1" fmla="*/ 0 h 3419475"/>
              <a:gd name="connsiteX2" fmla="*/ 4662825 w 10220325"/>
              <a:gd name="connsiteY2" fmla="*/ 9525 h 3419475"/>
              <a:gd name="connsiteX3" fmla="*/ 5076825 w 10220325"/>
              <a:gd name="connsiteY3" fmla="*/ 423525 h 3419475"/>
              <a:gd name="connsiteX4" fmla="*/ 5490825 w 10220325"/>
              <a:gd name="connsiteY4" fmla="*/ 9525 h 3419475"/>
              <a:gd name="connsiteX5" fmla="*/ 5488902 w 10220325"/>
              <a:gd name="connsiteY5" fmla="*/ 0 h 3419475"/>
              <a:gd name="connsiteX6" fmla="*/ 10220325 w 10220325"/>
              <a:gd name="connsiteY6" fmla="*/ 0 h 3419475"/>
              <a:gd name="connsiteX7" fmla="*/ 10220325 w 10220325"/>
              <a:gd name="connsiteY7" fmla="*/ 3419475 h 3419475"/>
              <a:gd name="connsiteX8" fmla="*/ 0 w 10220325"/>
              <a:gd name="connsiteY8" fmla="*/ 3419475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20325" h="3419475">
                <a:moveTo>
                  <a:pt x="0" y="0"/>
                </a:moveTo>
                <a:lnTo>
                  <a:pt x="4664748" y="0"/>
                </a:lnTo>
                <a:lnTo>
                  <a:pt x="4662825" y="9525"/>
                </a:lnTo>
                <a:cubicBezTo>
                  <a:pt x="4662825" y="238171"/>
                  <a:pt x="4848179" y="423525"/>
                  <a:pt x="5076825" y="423525"/>
                </a:cubicBezTo>
                <a:cubicBezTo>
                  <a:pt x="5305471" y="423525"/>
                  <a:pt x="5490825" y="238171"/>
                  <a:pt x="5490825" y="9525"/>
                </a:cubicBezTo>
                <a:lnTo>
                  <a:pt x="5488902" y="0"/>
                </a:lnTo>
                <a:lnTo>
                  <a:pt x="10220325" y="0"/>
                </a:lnTo>
                <a:lnTo>
                  <a:pt x="10220325" y="3419475"/>
                </a:lnTo>
                <a:lnTo>
                  <a:pt x="0" y="3419475"/>
                </a:lnTo>
                <a:close/>
              </a:path>
            </a:pathLst>
          </a:custGeom>
          <a:solidFill>
            <a:srgbClr val="59A9FF">
              <a:alpha val="24706"/>
            </a:srgbClr>
          </a:solidFill>
          <a:ln w="12700">
            <a:solidFill>
              <a:schemeClr val="bg1"/>
            </a:solidFill>
          </a:ln>
        </p:spPr>
        <p:txBody>
          <a:bodyPr wrap="square" lIns="360000" tIns="576000" rIns="360000" anchor="t" anchorCtr="0">
            <a:noAutofit/>
          </a:bodyPr>
          <a:lstStyle>
            <a:lvl1pPr marL="0" indent="0" algn="ctr">
              <a:buClr>
                <a:srgbClr val="0070C0"/>
              </a:buClr>
              <a:buNone/>
              <a:defRPr>
                <a:solidFill>
                  <a:schemeClr val="tx1"/>
                </a:solidFill>
              </a:defRPr>
            </a:lvl1pPr>
            <a:lvl2pPr>
              <a:buClr>
                <a:srgbClr val="0070C0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0070C0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0070C0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0070C0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12" name="Ryhmä 11">
            <a:extLst>
              <a:ext uri="{FF2B5EF4-FFF2-40B4-BE49-F238E27FC236}">
                <a16:creationId xmlns:a16="http://schemas.microsoft.com/office/drawing/2014/main" id="{B684989C-5558-4170-8443-462C880473B6}"/>
              </a:ext>
            </a:extLst>
          </p:cNvPr>
          <p:cNvGrpSpPr/>
          <p:nvPr/>
        </p:nvGrpSpPr>
        <p:grpSpPr bwMode="ltGray">
          <a:xfrm>
            <a:off x="5624850" y="1498020"/>
            <a:ext cx="828000" cy="828000"/>
            <a:chOff x="5624850" y="1498020"/>
            <a:chExt cx="828000" cy="828000"/>
          </a:xfrm>
        </p:grpSpPr>
        <p:sp>
          <p:nvSpPr>
            <p:cNvPr id="13" name="Oval 9">
              <a:extLst>
                <a:ext uri="{FF2B5EF4-FFF2-40B4-BE49-F238E27FC236}">
                  <a16:creationId xmlns:a16="http://schemas.microsoft.com/office/drawing/2014/main" id="{09D981C5-6418-46BA-B2D6-C0B91C14D585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0061AF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DE1F3CA3-4461-43AE-BCDB-993D1A7043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15" name="Oval 4">
              <a:extLst>
                <a:ext uri="{FF2B5EF4-FFF2-40B4-BE49-F238E27FC236}">
                  <a16:creationId xmlns:a16="http://schemas.microsoft.com/office/drawing/2014/main" id="{60CF3A6E-F5F1-4B3C-81D6-2849B6003526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0061AF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8DFC2908-6632-453C-9F13-3839C9BE51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sp>
          <p:nvSpPr>
            <p:cNvPr id="17" name="Oval 6">
              <a:extLst>
                <a:ext uri="{FF2B5EF4-FFF2-40B4-BE49-F238E27FC236}">
                  <a16:creationId xmlns:a16="http://schemas.microsoft.com/office/drawing/2014/main" id="{A62F0A09-9FB7-4A36-B34A-BA450DED787F}"/>
                </a:ext>
              </a:extLst>
            </p:cNvPr>
            <p:cNvSpPr/>
            <p:nvPr/>
          </p:nvSpPr>
          <p:spPr bwMode="ltGray">
            <a:xfrm>
              <a:off x="5624850" y="1498020"/>
              <a:ext cx="828000" cy="828000"/>
            </a:xfrm>
            <a:prstGeom prst="ellipse">
              <a:avLst/>
            </a:prstGeom>
            <a:solidFill>
              <a:srgbClr val="0061AF">
                <a:alpha val="45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6BF030AD-5CF2-47A2-B19C-DD2106AFA7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5886450" y="1771650"/>
              <a:ext cx="304800" cy="304800"/>
            </a:xfrm>
            <a:prstGeom prst="rect">
              <a:avLst/>
            </a:prstGeom>
          </p:spPr>
        </p:pic>
        <p:grpSp>
          <p:nvGrpSpPr>
            <p:cNvPr id="19" name="Ryhmä 18">
              <a:extLst>
                <a:ext uri="{FF2B5EF4-FFF2-40B4-BE49-F238E27FC236}">
                  <a16:creationId xmlns:a16="http://schemas.microsoft.com/office/drawing/2014/main" id="{899F0D78-4440-4F8F-9978-9227252A098B}"/>
                </a:ext>
              </a:extLst>
            </p:cNvPr>
            <p:cNvGrpSpPr/>
            <p:nvPr/>
          </p:nvGrpSpPr>
          <p:grpSpPr bwMode="ltGray">
            <a:xfrm>
              <a:off x="5624850" y="1498020"/>
              <a:ext cx="828000" cy="828000"/>
              <a:chOff x="5624850" y="1498020"/>
              <a:chExt cx="828000" cy="828000"/>
            </a:xfrm>
          </p:grpSpPr>
          <p:sp>
            <p:nvSpPr>
              <p:cNvPr id="20" name="Oval 6">
                <a:extLst>
                  <a:ext uri="{FF2B5EF4-FFF2-40B4-BE49-F238E27FC236}">
                    <a16:creationId xmlns:a16="http://schemas.microsoft.com/office/drawing/2014/main" id="{551BC299-3E2E-4E48-A390-B50801882BB0}"/>
                  </a:ext>
                </a:extLst>
              </p:cNvPr>
              <p:cNvSpPr/>
              <p:nvPr/>
            </p:nvSpPr>
            <p:spPr bwMode="ltGray">
              <a:xfrm>
                <a:off x="5624850" y="1498020"/>
                <a:ext cx="828000" cy="828000"/>
              </a:xfrm>
              <a:prstGeom prst="ellipse">
                <a:avLst/>
              </a:prstGeom>
              <a:solidFill>
                <a:srgbClr val="002E5F">
                  <a:alpha val="44706"/>
                </a:srgb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21" name="Picture 2">
                <a:extLst>
                  <a:ext uri="{FF2B5EF4-FFF2-40B4-BE49-F238E27FC236}">
                    <a16:creationId xmlns:a16="http://schemas.microsoft.com/office/drawing/2014/main" id="{3EDEE508-C7C1-4B21-B94D-9948D86706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ltGray">
              <a:xfrm>
                <a:off x="5886450" y="1771650"/>
                <a:ext cx="304800" cy="3048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13850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F477FF-F19D-454F-8C66-BD69AD4B5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AD08672A-176A-47B1-BDC9-3E2341DEEE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89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30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42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838200" y="1727999"/>
            <a:ext cx="10515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B8DC26C-0F26-49F1-BE05-125C88BC674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  <p:sp>
        <p:nvSpPr>
          <p:cNvPr id="10" name="Suorakulmio 9">
            <a:extLst>
              <a:ext uri="{FF2B5EF4-FFF2-40B4-BE49-F238E27FC236}">
                <a16:creationId xmlns:a16="http://schemas.microsoft.com/office/drawing/2014/main" id="{C3A25805-1DC0-484F-BCC1-B1C09DC6FD9B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2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91584A2D-EEAC-43E3-81FC-19AED7CD3E3F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002E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229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609585" rtl="0" eaLnBrk="1" latinLnBrk="0" hangingPunct="1">
        <a:spcBef>
          <a:spcPct val="0"/>
        </a:spcBef>
        <a:buNone/>
        <a:defRPr sz="38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400" marR="0" indent="-248400" algn="l" defTabSz="609585" rtl="0" eaLnBrk="1" fontAlgn="auto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tx2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4000" marR="0" indent="-2304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52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SzPct val="80000"/>
        <a:buFont typeface="Courier New" panose="02070309020205020404" pitchFamily="49" charset="0"/>
        <a:buChar char="o"/>
        <a:tabLst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548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980000" marR="0" indent="-252000" algn="l" defTabSz="609585" rtl="0" eaLnBrk="1" fontAlgn="auto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412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6pPr>
      <a:lvl7pPr marL="2880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7pPr>
      <a:lvl8pPr marL="3276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8pPr>
      <a:lvl9pPr marL="3744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838200" y="1727999"/>
            <a:ext cx="10515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B8DC26C-0F26-49F1-BE05-125C88BC67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  <p:sp>
        <p:nvSpPr>
          <p:cNvPr id="10" name="Suorakulmio 9">
            <a:extLst>
              <a:ext uri="{FF2B5EF4-FFF2-40B4-BE49-F238E27FC236}">
                <a16:creationId xmlns:a16="http://schemas.microsoft.com/office/drawing/2014/main" id="{44C15506-C1B8-4E49-9564-DF290AB1D415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EA7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84DE8FEE-401B-457B-AEA6-741CB129ACF2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660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</p:sldLayoutIdLst>
  <p:hf hdr="0" ftr="0"/>
  <p:txStyles>
    <p:titleStyle>
      <a:lvl1pPr algn="l" defTabSz="609585" rtl="0" eaLnBrk="1" latinLnBrk="0" hangingPunct="1">
        <a:spcBef>
          <a:spcPct val="0"/>
        </a:spcBef>
        <a:buNone/>
        <a:defRPr sz="38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400" marR="0" indent="-248400" algn="l" defTabSz="609585" rtl="0" eaLnBrk="1" fontAlgn="auto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rgbClr val="EA7125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4000" marR="0" indent="-2304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A7125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52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A7125"/>
        </a:buClr>
        <a:buSzPct val="80000"/>
        <a:buFont typeface="Courier New" panose="02070309020205020404" pitchFamily="49" charset="0"/>
        <a:buChar char="o"/>
        <a:tabLst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548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A7125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980000" marR="0" indent="-252000" algn="l" defTabSz="609585" rtl="0" eaLnBrk="1" fontAlgn="auto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rgbClr val="EA7125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412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A7125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6pPr>
      <a:lvl7pPr marL="2880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A7125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7pPr>
      <a:lvl8pPr marL="3276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A7125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8pPr>
      <a:lvl9pPr marL="3744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A7125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838200" y="1727999"/>
            <a:ext cx="10515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B8DC26C-0F26-49F1-BE05-125C88BC67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84DE8FEE-401B-457B-AEA6-741CB129ACF2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710DCC88-9BFD-448F-95BC-FE42F50A656F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E20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178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</p:sldLayoutIdLst>
  <p:hf hdr="0" ftr="0"/>
  <p:txStyles>
    <p:titleStyle>
      <a:lvl1pPr algn="l" defTabSz="609585" rtl="0" eaLnBrk="1" latinLnBrk="0" hangingPunct="1">
        <a:spcBef>
          <a:spcPct val="0"/>
        </a:spcBef>
        <a:buNone/>
        <a:defRPr sz="38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400" marR="0" indent="-248400" algn="l" defTabSz="609585" rtl="0" eaLnBrk="1" fontAlgn="auto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rgbClr val="E20350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4000" marR="0" indent="-2304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20350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52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20350"/>
        </a:buClr>
        <a:buSzPct val="80000"/>
        <a:buFont typeface="Courier New" panose="02070309020205020404" pitchFamily="49" charset="0"/>
        <a:buChar char="o"/>
        <a:tabLst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548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20350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980000" marR="0" indent="-252000" algn="l" defTabSz="609585" rtl="0" eaLnBrk="1" fontAlgn="auto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rgbClr val="E20350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412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2035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6pPr>
      <a:lvl7pPr marL="2880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2035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7pPr>
      <a:lvl8pPr marL="3276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2035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8pPr>
      <a:lvl9pPr marL="3744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E2035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838200" y="1727999"/>
            <a:ext cx="10515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B8DC26C-0F26-49F1-BE05-125C88BC67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84DE8FEE-401B-457B-AEA6-741CB129ACF2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955F5762-AA7D-407E-83B9-9DF807B6E432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29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906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hf hdr="0" ftr="0"/>
  <p:txStyles>
    <p:titleStyle>
      <a:lvl1pPr algn="l" defTabSz="609585" rtl="0" eaLnBrk="1" latinLnBrk="0" hangingPunct="1">
        <a:spcBef>
          <a:spcPct val="0"/>
        </a:spcBef>
        <a:buNone/>
        <a:defRPr sz="38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400" marR="0" indent="-248400" algn="l" defTabSz="609585" rtl="0" eaLnBrk="1" fontAlgn="auto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rgbClr val="296EBB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4000" marR="0" indent="-2304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296EBB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52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296EBB"/>
        </a:buClr>
        <a:buSzPct val="80000"/>
        <a:buFont typeface="Courier New" panose="02070309020205020404" pitchFamily="49" charset="0"/>
        <a:buChar char="o"/>
        <a:tabLst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548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296EBB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980000" marR="0" indent="-252000" algn="l" defTabSz="609585" rtl="0" eaLnBrk="1" fontAlgn="auto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rgbClr val="296EBB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412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296EB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6pPr>
      <a:lvl7pPr marL="2880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296EB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7pPr>
      <a:lvl8pPr marL="3276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296EB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8pPr>
      <a:lvl9pPr marL="3744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296EBB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838200" y="1727999"/>
            <a:ext cx="10515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B8DC26C-0F26-49F1-BE05-125C88BC67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84DE8FEE-401B-457B-AEA6-741CB129ACF2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6AA69592-D1EE-43A6-88DE-7999BC025C89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9E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045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</p:sldLayoutIdLst>
  <p:hf hdr="0" ftr="0"/>
  <p:txStyles>
    <p:titleStyle>
      <a:lvl1pPr algn="l" defTabSz="609585" rtl="0" eaLnBrk="1" latinLnBrk="0" hangingPunct="1">
        <a:spcBef>
          <a:spcPct val="0"/>
        </a:spcBef>
        <a:buNone/>
        <a:defRPr sz="38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400" marR="0" indent="-248400" algn="l" defTabSz="609585" rtl="0" eaLnBrk="1" fontAlgn="auto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rgbClr val="9E60B4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4000" marR="0" indent="-2304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9E60B4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52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9E60B4"/>
        </a:buClr>
        <a:buSzPct val="80000"/>
        <a:buFont typeface="Courier New" panose="02070309020205020404" pitchFamily="49" charset="0"/>
        <a:buChar char="o"/>
        <a:tabLst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548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9E60B4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980000" marR="0" indent="-252000" algn="l" defTabSz="609585" rtl="0" eaLnBrk="1" fontAlgn="auto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rgbClr val="9E60B4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412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9E60B4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6pPr>
      <a:lvl7pPr marL="2880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9E60B4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7pPr>
      <a:lvl8pPr marL="3276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9E60B4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8pPr>
      <a:lvl9pPr marL="3744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9E60B4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838200" y="1727999"/>
            <a:ext cx="10515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B8DC26C-0F26-49F1-BE05-125C88BC67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84DE8FEE-401B-457B-AEA6-741CB129ACF2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F9AC6F1F-F564-49EA-9EA7-0236385396A8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924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</p:sldLayoutIdLst>
  <p:hf hdr="0" ftr="0"/>
  <p:txStyles>
    <p:titleStyle>
      <a:lvl1pPr algn="l" defTabSz="609585" rtl="0" eaLnBrk="1" latinLnBrk="0" hangingPunct="1">
        <a:spcBef>
          <a:spcPct val="0"/>
        </a:spcBef>
        <a:buNone/>
        <a:defRPr sz="38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400" marR="0" indent="-248400" algn="l" defTabSz="609585" rtl="0" eaLnBrk="1" fontAlgn="auto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rgbClr val="007770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4000" marR="0" indent="-2304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7770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52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7770"/>
        </a:buClr>
        <a:buSzPct val="80000"/>
        <a:buFont typeface="Courier New" panose="02070309020205020404" pitchFamily="49" charset="0"/>
        <a:buChar char="o"/>
        <a:tabLst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548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7770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980000" marR="0" indent="-252000" algn="l" defTabSz="609585" rtl="0" eaLnBrk="1" fontAlgn="auto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rgbClr val="007770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412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777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6pPr>
      <a:lvl7pPr marL="2880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777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7pPr>
      <a:lvl8pPr marL="3276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777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8pPr>
      <a:lvl9pPr marL="3744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777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838200" y="216000"/>
            <a:ext cx="10515600" cy="12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838200" y="1727999"/>
            <a:ext cx="10515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B8DC26C-0F26-49F1-BE05-125C88BC67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8" y="253035"/>
            <a:ext cx="441446" cy="441446"/>
          </a:xfrm>
          <a:prstGeom prst="rect">
            <a:avLst/>
          </a:prstGeom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84DE8FEE-401B-457B-AEA6-741CB129ACF2}"/>
              </a:ext>
            </a:extLst>
          </p:cNvPr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F9AC6F1F-F564-49EA-9EA7-0236385396A8}"/>
              </a:ext>
            </a:extLst>
          </p:cNvPr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002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533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</p:sldLayoutIdLst>
  <p:hf hdr="0" ftr="0"/>
  <p:txStyles>
    <p:titleStyle>
      <a:lvl1pPr algn="l" defTabSz="609585" rtl="0" eaLnBrk="1" latinLnBrk="0" hangingPunct="1">
        <a:spcBef>
          <a:spcPct val="0"/>
        </a:spcBef>
        <a:buNone/>
        <a:defRPr sz="38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400" marR="0" indent="-248400" algn="l" defTabSz="609585" rtl="0" eaLnBrk="1" fontAlgn="auto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rgbClr val="002D5F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4000" marR="0" indent="-2304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2D5F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52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2D5F"/>
        </a:buClr>
        <a:buSzPct val="80000"/>
        <a:buFont typeface="Courier New" panose="02070309020205020404" pitchFamily="49" charset="0"/>
        <a:buChar char="o"/>
        <a:tabLst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548000" marR="0" indent="-252000" algn="l" defTabSz="609585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2D5F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980000" marR="0" indent="-252000" algn="l" defTabSz="609585" rtl="0" eaLnBrk="1" fontAlgn="auto" latinLnBrk="0" hangingPunct="1">
        <a:lnSpc>
          <a:spcPct val="90000"/>
        </a:lnSpc>
        <a:spcBef>
          <a:spcPct val="20000"/>
        </a:spcBef>
        <a:spcAft>
          <a:spcPts val="600"/>
        </a:spcAft>
        <a:buClr>
          <a:srgbClr val="002D5F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412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2D5F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6pPr>
      <a:lvl7pPr marL="2880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2D5F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7pPr>
      <a:lvl8pPr marL="3276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2D5F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8pPr>
      <a:lvl9pPr marL="3744000" indent="-252000" algn="l" defTabSz="609585" rtl="0" eaLnBrk="1" latinLnBrk="0" hangingPunct="1">
        <a:lnSpc>
          <a:spcPct val="90000"/>
        </a:lnSpc>
        <a:spcBef>
          <a:spcPts val="373"/>
        </a:spcBef>
        <a:spcAft>
          <a:spcPts val="600"/>
        </a:spcAft>
        <a:buClr>
          <a:srgbClr val="002D5F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vrk-kpa/suomifi-ui-components" TargetMode="External"/><Relationship Id="rId2" Type="http://schemas.openxmlformats.org/officeDocument/2006/relationships/hyperlink" Target="https://designsystem.suomi.fi/fi/" TargetMode="External"/><Relationship Id="rId1" Type="http://schemas.openxmlformats.org/officeDocument/2006/relationships/slideLayout" Target="../slideLayouts/slideLayout11.xml"/><Relationship Id="rId5" Type="http://schemas.openxmlformats.org/officeDocument/2006/relationships/hyperlink" Target="https://www.youtube.com/watch?v=AUuHjHSo9BM" TargetMode="External"/><Relationship Id="rId4" Type="http://schemas.openxmlformats.org/officeDocument/2006/relationships/hyperlink" Target="https://suomidigi-kehittajat.slack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4C3F88-FFE2-4848-9804-BAA1786E9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800" y="1890000"/>
            <a:ext cx="9126294" cy="2394000"/>
          </a:xfrm>
        </p:spPr>
        <p:txBody>
          <a:bodyPr>
            <a:normAutofit fontScale="90000"/>
          </a:bodyPr>
          <a:lstStyle/>
          <a:p>
            <a:r>
              <a:rPr lang="fi-FI" sz="4000" b="1" dirty="0">
                <a:latin typeface="+mn-lt"/>
              </a:rPr>
              <a:t>Suomi.fi Design System -käyttöliittymäkirjasto  </a:t>
            </a:r>
            <a:br>
              <a:rPr lang="fi-FI" dirty="0"/>
            </a:br>
            <a:r>
              <a:rPr lang="fi-FI" sz="4000" dirty="0"/>
              <a:t>Hyödynnä saavutettavia komponentteja verkkopalveluissasi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CA16D66-F3CB-407A-A11E-6337A7FFDD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800" y="4973216"/>
            <a:ext cx="8784000" cy="1056784"/>
          </a:xfrm>
        </p:spPr>
        <p:txBody>
          <a:bodyPr>
            <a:normAutofit/>
          </a:bodyPr>
          <a:lstStyle/>
          <a:p>
            <a:r>
              <a:rPr lang="fi-FI" sz="2400" dirty="0"/>
              <a:t>Mari Kervinen</a:t>
            </a:r>
            <a:br>
              <a:rPr lang="fi-FI" sz="2400" dirty="0"/>
            </a:br>
            <a:r>
              <a:rPr lang="fi-FI" sz="2400" dirty="0"/>
              <a:t>Väestörekisterikeskus</a:t>
            </a:r>
          </a:p>
        </p:txBody>
      </p:sp>
    </p:spTree>
    <p:extLst>
      <p:ext uri="{BB962C8B-B14F-4D97-AF65-F5344CB8AC3E}">
        <p14:creationId xmlns:p14="http://schemas.microsoft.com/office/powerpoint/2010/main" val="2091982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A4B310-B470-4EBC-9AE4-3806795A7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on Suomi.fi?</a:t>
            </a:r>
          </a:p>
        </p:txBody>
      </p:sp>
      <p:sp>
        <p:nvSpPr>
          <p:cNvPr id="4" name="Suorakulmio: Pyöristetyt kulmat 3">
            <a:extLst>
              <a:ext uri="{FF2B5EF4-FFF2-40B4-BE49-F238E27FC236}">
                <a16:creationId xmlns:a16="http://schemas.microsoft.com/office/drawing/2014/main" id="{9E27613A-6793-4CA3-9D09-BBE4C6B28621}"/>
              </a:ext>
            </a:extLst>
          </p:cNvPr>
          <p:cNvSpPr/>
          <p:nvPr/>
        </p:nvSpPr>
        <p:spPr>
          <a:xfrm>
            <a:off x="1314450" y="1205412"/>
            <a:ext cx="9563100" cy="5436588"/>
          </a:xfrm>
          <a:prstGeom prst="roundRect">
            <a:avLst>
              <a:gd name="adj" fmla="val 5841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pPr algn="ctr"/>
            <a:r>
              <a:rPr lang="fi-FI" sz="3200" b="1" dirty="0"/>
              <a:t>Oppaat ja palvelut</a:t>
            </a:r>
          </a:p>
          <a:p>
            <a:pPr algn="ctr"/>
            <a:r>
              <a:rPr lang="fi-FI" sz="3200" dirty="0"/>
              <a:t>kansalaisille ja yrityksille</a:t>
            </a:r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746272AB-068D-4692-A761-94C9EE9CFCB7}"/>
              </a:ext>
            </a:extLst>
          </p:cNvPr>
          <p:cNvSpPr/>
          <p:nvPr/>
        </p:nvSpPr>
        <p:spPr>
          <a:xfrm>
            <a:off x="1663700" y="2776376"/>
            <a:ext cx="2700000" cy="2743200"/>
          </a:xfrm>
          <a:prstGeom prst="roundRect">
            <a:avLst>
              <a:gd name="adj" fmla="val 6344"/>
            </a:avLst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0" rtlCol="0" anchor="t"/>
          <a:lstStyle/>
          <a:p>
            <a:pPr algn="ctr"/>
            <a:r>
              <a:rPr lang="fi-FI" sz="2400" b="1" dirty="0">
                <a:solidFill>
                  <a:schemeClr val="tx2"/>
                </a:solidFill>
              </a:rPr>
              <a:t>Viestit</a:t>
            </a:r>
          </a:p>
          <a:p>
            <a:pPr algn="ctr"/>
            <a:r>
              <a:rPr lang="fi-FI" sz="2000" dirty="0">
                <a:solidFill>
                  <a:schemeClr val="tx2"/>
                </a:solidFill>
              </a:rPr>
              <a:t>Viesti viranomaisten kanssa sähköisesti.</a:t>
            </a: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0DF30EAE-F256-4683-8032-01D9383F1067}"/>
              </a:ext>
            </a:extLst>
          </p:cNvPr>
          <p:cNvSpPr/>
          <p:nvPr/>
        </p:nvSpPr>
        <p:spPr>
          <a:xfrm>
            <a:off x="4712950" y="2776376"/>
            <a:ext cx="2700000" cy="2743200"/>
          </a:xfrm>
          <a:prstGeom prst="roundRect">
            <a:avLst>
              <a:gd name="adj" fmla="val 6344"/>
            </a:avLst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0" rtlCol="0" anchor="t"/>
          <a:lstStyle/>
          <a:p>
            <a:pPr algn="ctr"/>
            <a:r>
              <a:rPr lang="fi-FI" sz="2400" b="1" dirty="0">
                <a:solidFill>
                  <a:schemeClr val="tx2"/>
                </a:solidFill>
              </a:rPr>
              <a:t>Valtuudet</a:t>
            </a:r>
          </a:p>
          <a:p>
            <a:pPr algn="ctr"/>
            <a:r>
              <a:rPr lang="fi-FI" sz="2000" dirty="0">
                <a:solidFill>
                  <a:schemeClr val="tx2"/>
                </a:solidFill>
              </a:rPr>
              <a:t>Valtuuta toinen asioimaan puolestasi tai pyydä valtuutta toiselta.</a:t>
            </a:r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F7398DEB-2931-47D4-A16E-F0FD0C033E25}"/>
              </a:ext>
            </a:extLst>
          </p:cNvPr>
          <p:cNvSpPr/>
          <p:nvPr/>
        </p:nvSpPr>
        <p:spPr>
          <a:xfrm>
            <a:off x="7762200" y="2776376"/>
            <a:ext cx="2700000" cy="2743200"/>
          </a:xfrm>
          <a:prstGeom prst="roundRect">
            <a:avLst>
              <a:gd name="adj" fmla="val 6344"/>
            </a:avLst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0" rtlCol="0" anchor="t"/>
          <a:lstStyle/>
          <a:p>
            <a:pPr algn="ctr"/>
            <a:r>
              <a:rPr lang="fi-FI" sz="2400" b="1" dirty="0">
                <a:solidFill>
                  <a:schemeClr val="tx2"/>
                </a:solidFill>
              </a:rPr>
              <a:t>Rekisterit</a:t>
            </a:r>
          </a:p>
          <a:p>
            <a:pPr algn="ctr"/>
            <a:r>
              <a:rPr lang="fi-FI" sz="2000" dirty="0">
                <a:solidFill>
                  <a:schemeClr val="tx2"/>
                </a:solidFill>
              </a:rPr>
              <a:t>Tarkista tietosi eri viranomaisten rekistereissä.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369F7AC6-7068-4E4C-94A7-B9B2A0614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2612" y="2814475"/>
            <a:ext cx="1019175" cy="1000125"/>
          </a:xfrm>
          <a:prstGeom prst="rect">
            <a:avLst/>
          </a:prstGeom>
        </p:spPr>
      </p:pic>
      <p:pic>
        <p:nvPicPr>
          <p:cNvPr id="15" name="Kuva 14">
            <a:extLst>
              <a:ext uri="{FF2B5EF4-FFF2-40B4-BE49-F238E27FC236}">
                <a16:creationId xmlns:a16="http://schemas.microsoft.com/office/drawing/2014/main" id="{DBDD022A-75E8-40E2-8E4C-F0EA289E08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5937" y="2814475"/>
            <a:ext cx="1000125" cy="923925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E13E9F7E-BAE0-4A1A-B7F8-CE4454A98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3637" y="2801775"/>
            <a:ext cx="1000125" cy="962025"/>
          </a:xfrm>
          <a:prstGeom prst="rect">
            <a:avLst/>
          </a:prstGeom>
        </p:spPr>
      </p:pic>
      <p:sp>
        <p:nvSpPr>
          <p:cNvPr id="3" name="Suorakulmio: Pyöristetyt kulmat 2">
            <a:extLst>
              <a:ext uri="{FF2B5EF4-FFF2-40B4-BE49-F238E27FC236}">
                <a16:creationId xmlns:a16="http://schemas.microsoft.com/office/drawing/2014/main" id="{5DEC65FE-FF27-4D8B-A7AD-613393837C33}"/>
              </a:ext>
            </a:extLst>
          </p:cNvPr>
          <p:cNvSpPr/>
          <p:nvPr/>
        </p:nvSpPr>
        <p:spPr>
          <a:xfrm>
            <a:off x="1532804" y="5442078"/>
            <a:ext cx="9171992" cy="92392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>
                <a:solidFill>
                  <a:schemeClr val="tx2"/>
                </a:solidFill>
              </a:rPr>
              <a:t>Tunnistus</a:t>
            </a:r>
          </a:p>
          <a:p>
            <a:pPr algn="ctr"/>
            <a:r>
              <a:rPr lang="fi-FI" sz="2000" dirty="0">
                <a:solidFill>
                  <a:schemeClr val="tx2"/>
                </a:solidFill>
              </a:rPr>
              <a:t>Tunnistaudu vahvasti julkisiin palveluihin.</a:t>
            </a:r>
          </a:p>
        </p:txBody>
      </p:sp>
    </p:spTree>
    <p:extLst>
      <p:ext uri="{BB962C8B-B14F-4D97-AF65-F5344CB8AC3E}">
        <p14:creationId xmlns:p14="http://schemas.microsoft.com/office/powerpoint/2010/main" val="858108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DA44C0-8356-4BF0-A7D6-E642C69AE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Suomi.fi-palvelujen kehittämisen keskeiset pilarit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BB3407-3D1D-4161-BB21-E4178BAC7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Käyttäjälähtöinen suunnittelu palvelumuotoilun menetelmin</a:t>
            </a:r>
          </a:p>
          <a:p>
            <a:r>
              <a:rPr lang="fi-FI" dirty="0"/>
              <a:t>Ketterä kehittäminen</a:t>
            </a:r>
          </a:p>
          <a:p>
            <a:r>
              <a:rPr lang="fi-FI" dirty="0"/>
              <a:t>Yhdenmukainen käyttökokemus</a:t>
            </a:r>
          </a:p>
          <a:p>
            <a:r>
              <a:rPr lang="fi-FI" dirty="0"/>
              <a:t>Saavutettavuus</a:t>
            </a:r>
          </a:p>
          <a:p>
            <a:r>
              <a:rPr lang="fi-FI" dirty="0"/>
              <a:t>Käytettävyys</a:t>
            </a:r>
          </a:p>
        </p:txBody>
      </p:sp>
    </p:spTree>
    <p:extLst>
      <p:ext uri="{BB962C8B-B14F-4D97-AF65-F5344CB8AC3E}">
        <p14:creationId xmlns:p14="http://schemas.microsoft.com/office/powerpoint/2010/main" val="117050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0FC1B9-75FB-491C-A610-C321D021F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on Suomi.fi Design System?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CB3F63-BE93-4673-9A6B-94A10C2E2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Design System on kokoelma uudelleenkäytettäviä ja dokumentoituja käyttöliittymäkomponentteja. </a:t>
            </a:r>
          </a:p>
          <a:p>
            <a:r>
              <a:rPr lang="fi-FI" dirty="0"/>
              <a:t>Komponentit ovat yhteismitallisia rakennuspalikoita, jotka auttavat niin suunnittelijoita kuin kehittäjiäkin toteuttamaan yhdenmukaisia verkkopalveluja.</a:t>
            </a:r>
          </a:p>
          <a:p>
            <a:r>
              <a:rPr lang="fi-FI" dirty="0"/>
              <a:t>Kaikki Suomi.fi Design System -kirjastossa julkaistut komponentit on toteutettu ja testattu saavutettavuusvaatimusten mukaan.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289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E293AA-09D8-4713-8C25-0D8317AFB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2BE595-61A7-48C8-8961-FA7DF7E86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3600" y="216000"/>
            <a:ext cx="4635500" cy="6263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dirty="0">
                <a:latin typeface="+mj-lt"/>
              </a:rPr>
              <a:t>Suomi.fi Design System </a:t>
            </a:r>
            <a:br>
              <a:rPr lang="fi-FI" sz="3200" dirty="0">
                <a:latin typeface="+mj-lt"/>
              </a:rPr>
            </a:br>
            <a:r>
              <a:rPr lang="fi-FI" sz="3200" dirty="0">
                <a:latin typeface="+mj-lt"/>
              </a:rPr>
              <a:t>-sivusto</a:t>
            </a:r>
          </a:p>
          <a:p>
            <a:r>
              <a:rPr lang="fi-FI" dirty="0"/>
              <a:t>Tiedot julkaistuista komponenteista</a:t>
            </a:r>
          </a:p>
          <a:p>
            <a:r>
              <a:rPr lang="fi-FI" dirty="0"/>
              <a:t>Kunkin komponentin yhteydessä tarkempi ohjeistus. </a:t>
            </a:r>
          </a:p>
          <a:p>
            <a:r>
              <a:rPr lang="fi-FI" dirty="0"/>
              <a:t>Ohjeistuksessa korostetaan erityisesti saavutettavuuteen ja käytettävyyteen liittyviä asioita.</a:t>
            </a:r>
          </a:p>
          <a:p>
            <a:r>
              <a:rPr lang="fi-FI" dirty="0"/>
              <a:t>Esimerkit eri käyttöyhteyksistä. </a:t>
            </a:r>
          </a:p>
        </p:txBody>
      </p:sp>
      <p:pic>
        <p:nvPicPr>
          <p:cNvPr id="4" name="Kuva 3" descr="Kuvakaappaus Suomi.fi Design System -sivuston Painike-komponentin sivusta.">
            <a:extLst>
              <a:ext uri="{FF2B5EF4-FFF2-40B4-BE49-F238E27FC236}">
                <a16:creationId xmlns:a16="http://schemas.microsoft.com/office/drawing/2014/main" id="{208A0222-22DA-4268-9A3A-660C4D50E6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527" r="9063" b="77086"/>
          <a:stretch/>
        </p:blipFill>
        <p:spPr>
          <a:xfrm>
            <a:off x="0" y="0"/>
            <a:ext cx="6934200" cy="684567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47294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B3FC3E-34C3-4AAF-BA01-8279D718E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Kuka voi käyttää Design Systemiä?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9CB1B9-BFC5-479A-A044-C78A631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Komponentit ovat vapaasti hyödynnettävissä joko sellaisenaan, tai niitä voi muokata vastaamaan oman palvelun visuaalista ulkoasua.</a:t>
            </a:r>
          </a:p>
          <a:p>
            <a:r>
              <a:rPr lang="fi-FI" dirty="0"/>
              <a:t>Design Systemiä kehitetään jatkuvasti osana Suomi.fi-palvelukehitystä. </a:t>
            </a:r>
          </a:p>
          <a:p>
            <a:r>
              <a:rPr lang="fi-FI" dirty="0"/>
              <a:t>Design Systemin kehittämiseen pääsevät vapaasti osallistumaan kaikki kiinnostuneet. </a:t>
            </a:r>
          </a:p>
          <a:p>
            <a:r>
              <a:rPr lang="fi-FI" dirty="0"/>
              <a:t>Design Systemin käyttäjänä voit myös vaikuttaa komponenttikirjaston kehittämiseen. Käyttäjänä voit toivoa uusia ominaisuuksia, raportoida virheistä sekä tuottaa uutta sisältöä.</a:t>
            </a:r>
          </a:p>
        </p:txBody>
      </p:sp>
    </p:spTree>
    <p:extLst>
      <p:ext uri="{BB962C8B-B14F-4D97-AF65-F5344CB8AC3E}">
        <p14:creationId xmlns:p14="http://schemas.microsoft.com/office/powerpoint/2010/main" val="2598847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9D44B7-1B9A-477D-BAFB-1C9E97686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Tulossa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940EDA8-8666-45DD-B149-BFC1565A8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Komponentteja julkaistaan pitkin syksyä lisää. </a:t>
            </a:r>
          </a:p>
          <a:p>
            <a:r>
              <a:rPr lang="fi-FI" dirty="0"/>
              <a:t>Suomi.fi-palvelujen käyttöliittymien suunnitteluaineistoja julkaistaan myös osana Design Systemiä.</a:t>
            </a:r>
          </a:p>
          <a:p>
            <a:pPr lvl="1"/>
            <a:r>
              <a:rPr lang="fi-FI" dirty="0"/>
              <a:t>Suunnitteluaineisto tulee sisältämään keskeiset Suomi.fi-tyylien ja käyttökokemuksen mukaiset sekä saavutettavuudeltaan testatut käyttöliittymäsuunnitelmat.</a:t>
            </a:r>
          </a:p>
          <a:p>
            <a:r>
              <a:rPr lang="fi-FI" dirty="0"/>
              <a:t>Suomi.fi Design System on osa uudistuvaa Suomidigi-sivustoa, joka jakaa tietoa ja työkaluja julkisen hallinnon digipalveluiden kehittäjille.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888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uhekupla: Soikea 7">
            <a:extLst>
              <a:ext uri="{FF2B5EF4-FFF2-40B4-BE49-F238E27FC236}">
                <a16:creationId xmlns:a16="http://schemas.microsoft.com/office/drawing/2014/main" id="{2EB4CDDE-0CE5-4F0C-8B50-8C737B6472FA}"/>
              </a:ext>
            </a:extLst>
          </p:cNvPr>
          <p:cNvSpPr/>
          <p:nvPr/>
        </p:nvSpPr>
        <p:spPr>
          <a:xfrm>
            <a:off x="1724608" y="1175656"/>
            <a:ext cx="8742784" cy="4236097"/>
          </a:xfrm>
          <a:prstGeom prst="wedgeEllipseCallout">
            <a:avLst>
              <a:gd name="adj1" fmla="val -44953"/>
              <a:gd name="adj2" fmla="val 55672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000" dirty="0"/>
              <a:t>Kuinka monta kertaa hallinnolla on varaa suunnitella sama painike uudestaan? </a:t>
            </a:r>
          </a:p>
        </p:txBody>
      </p:sp>
    </p:spTree>
    <p:extLst>
      <p:ext uri="{BB962C8B-B14F-4D97-AF65-F5344CB8AC3E}">
        <p14:creationId xmlns:p14="http://schemas.microsoft.com/office/powerpoint/2010/main" val="1707823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0FAA8A-1220-4D18-9D7A-8007B499F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Linkkejä ja lisätietoja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1CFDB1-96CD-4A2B-A8AA-861018AC9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Suomi.fi Design System -sivusto (julkinen kehitysversio): </a:t>
            </a:r>
            <a:r>
              <a:rPr lang="fi-FI" dirty="0">
                <a:hlinkClick r:id="rId2"/>
              </a:rPr>
              <a:t>designsystem.suomi.fi</a:t>
            </a:r>
            <a:endParaRPr lang="fi-FI" dirty="0"/>
          </a:p>
          <a:p>
            <a:r>
              <a:rPr lang="fi-FI" dirty="0"/>
              <a:t>Tekniset komponentit ja kehittäjien välinen yhteistyö </a:t>
            </a:r>
            <a:r>
              <a:rPr lang="fi-FI" dirty="0" err="1"/>
              <a:t>Githubissa</a:t>
            </a:r>
            <a:r>
              <a:rPr lang="fi-FI" dirty="0"/>
              <a:t>: </a:t>
            </a:r>
            <a:br>
              <a:rPr lang="fi-FI" dirty="0"/>
            </a:br>
            <a:r>
              <a:rPr lang="fi-FI" dirty="0">
                <a:hlinkClick r:id="rId3"/>
              </a:rPr>
              <a:t>https://github.com/vrk-kpa/suomifi-ui-components</a:t>
            </a:r>
            <a:r>
              <a:rPr lang="fi-FI" dirty="0"/>
              <a:t> </a:t>
            </a:r>
          </a:p>
          <a:p>
            <a:r>
              <a:rPr lang="fi-FI" dirty="0"/>
              <a:t>Osallistu keskusteluun ja kehitystyöhön Suomidigin </a:t>
            </a:r>
            <a:r>
              <a:rPr lang="fi-FI" dirty="0" err="1"/>
              <a:t>Slack</a:t>
            </a:r>
            <a:r>
              <a:rPr lang="fi-FI" dirty="0"/>
              <a:t>-kanavalla: </a:t>
            </a:r>
            <a:r>
              <a:rPr lang="fi-FI" u="sng" dirty="0">
                <a:hlinkClick r:id="rId4"/>
              </a:rPr>
              <a:t>https://suomidigi-kehittajat.slack.com/</a:t>
            </a:r>
            <a:endParaRPr lang="fi-FI" u="sng" dirty="0"/>
          </a:p>
          <a:p>
            <a:r>
              <a:rPr lang="fi-FI" dirty="0"/>
              <a:t>Video saavutettavuustyöstä Suomi.fissä (viitottu): </a:t>
            </a:r>
            <a:br>
              <a:rPr lang="fi-FI" dirty="0"/>
            </a:br>
            <a:r>
              <a:rPr lang="fi-FI" dirty="0">
                <a:hlinkClick r:id="rId5"/>
              </a:rPr>
              <a:t>https://www.youtube.com/watch?v=AUuHjHSo9BM</a:t>
            </a:r>
            <a:r>
              <a:rPr lang="fi-FI" dirty="0"/>
              <a:t> </a:t>
            </a:r>
          </a:p>
          <a:p>
            <a:endParaRPr lang="fi-FI" u="sng" dirty="0"/>
          </a:p>
          <a:p>
            <a:pPr marL="0" indent="0" algn="ctr">
              <a:buNone/>
            </a:pPr>
            <a:r>
              <a:rPr lang="fi-FI" sz="5400" b="1" dirty="0">
                <a:solidFill>
                  <a:schemeClr val="accent6"/>
                </a:solidFill>
              </a:rPr>
              <a:t>Kiitos! </a:t>
            </a:r>
          </a:p>
          <a:p>
            <a:pPr marL="0" indent="0" algn="ctr">
              <a:buNone/>
            </a:pPr>
            <a:r>
              <a:rPr lang="fi-FI" dirty="0"/>
              <a:t>Twitter: @</a:t>
            </a:r>
            <a:r>
              <a:rPr lang="fi-FI" dirty="0" err="1"/>
              <a:t>marikervinen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0820071"/>
      </p:ext>
    </p:extLst>
  </p:cSld>
  <p:clrMapOvr>
    <a:masterClrMapping/>
  </p:clrMapOvr>
</p:sld>
</file>

<file path=ppt/theme/theme1.xml><?xml version="1.0" encoding="utf-8"?>
<a:theme xmlns:a="http://schemas.openxmlformats.org/drawingml/2006/main" name="Suomi_fi">
  <a:themeElements>
    <a:clrScheme name="Suomi_fi">
      <a:dk1>
        <a:srgbClr val="272827"/>
      </a:dk1>
      <a:lt1>
        <a:srgbClr val="FFFFFF"/>
      </a:lt1>
      <a:dk2>
        <a:srgbClr val="002E5F"/>
      </a:dk2>
      <a:lt2>
        <a:srgbClr val="A5ACB0"/>
      </a:lt2>
      <a:accent1>
        <a:srgbClr val="002E5F"/>
      </a:accent1>
      <a:accent2>
        <a:srgbClr val="34B6E4"/>
      </a:accent2>
      <a:accent3>
        <a:srgbClr val="EA7125"/>
      </a:accent3>
      <a:accent4>
        <a:srgbClr val="8B2346"/>
      </a:accent4>
      <a:accent5>
        <a:srgbClr val="A5ACB0"/>
      </a:accent5>
      <a:accent6>
        <a:srgbClr val="E30450"/>
      </a:accent6>
      <a:hlink>
        <a:srgbClr val="002E5F"/>
      </a:hlink>
      <a:folHlink>
        <a:srgbClr val="34B6E4"/>
      </a:folHlink>
    </a:clrScheme>
    <a:fontScheme name="Suomi_fi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omi_fi" id="{A9AE426B-D9C2-49DC-835B-F7B4BC62EB47}" vid="{7FBC6694-9F09-4FE4-9195-5D7E42E6F8FC}"/>
    </a:ext>
  </a:extLst>
</a:theme>
</file>

<file path=ppt/theme/theme2.xml><?xml version="1.0" encoding="utf-8"?>
<a:theme xmlns:a="http://schemas.openxmlformats.org/drawingml/2006/main" name="Suomi_fi oranssi">
  <a:themeElements>
    <a:clrScheme name="Suomi_fi">
      <a:dk1>
        <a:srgbClr val="272827"/>
      </a:dk1>
      <a:lt1>
        <a:srgbClr val="FFFFFF"/>
      </a:lt1>
      <a:dk2>
        <a:srgbClr val="003378"/>
      </a:dk2>
      <a:lt2>
        <a:srgbClr val="F3A900"/>
      </a:lt2>
      <a:accent1>
        <a:srgbClr val="296EBB"/>
      </a:accent1>
      <a:accent2>
        <a:srgbClr val="E20350"/>
      </a:accent2>
      <a:accent3>
        <a:srgbClr val="007770"/>
      </a:accent3>
      <a:accent4>
        <a:srgbClr val="9E60B4"/>
      </a:accent4>
      <a:accent5>
        <a:srgbClr val="002D5F"/>
      </a:accent5>
      <a:accent6>
        <a:srgbClr val="EA7025"/>
      </a:accent6>
      <a:hlink>
        <a:srgbClr val="003378"/>
      </a:hlink>
      <a:folHlink>
        <a:srgbClr val="34B6E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omi_fi Esitysmalli.potx" id="{1666BC39-15D6-427D-868D-304458C6D6DC}" vid="{E49AB7C0-4989-4C19-8248-422F4A09CB1A}"/>
    </a:ext>
  </a:extLst>
</a:theme>
</file>

<file path=ppt/theme/theme3.xml><?xml version="1.0" encoding="utf-8"?>
<a:theme xmlns:a="http://schemas.openxmlformats.org/drawingml/2006/main" name="Suomi_fi punainen">
  <a:themeElements>
    <a:clrScheme name="Suomi_fi">
      <a:dk1>
        <a:srgbClr val="272827"/>
      </a:dk1>
      <a:lt1>
        <a:srgbClr val="FFFFFF"/>
      </a:lt1>
      <a:dk2>
        <a:srgbClr val="003378"/>
      </a:dk2>
      <a:lt2>
        <a:srgbClr val="F3A900"/>
      </a:lt2>
      <a:accent1>
        <a:srgbClr val="296EBB"/>
      </a:accent1>
      <a:accent2>
        <a:srgbClr val="E20350"/>
      </a:accent2>
      <a:accent3>
        <a:srgbClr val="007770"/>
      </a:accent3>
      <a:accent4>
        <a:srgbClr val="9E60B4"/>
      </a:accent4>
      <a:accent5>
        <a:srgbClr val="002D5F"/>
      </a:accent5>
      <a:accent6>
        <a:srgbClr val="EA7025"/>
      </a:accent6>
      <a:hlink>
        <a:srgbClr val="003378"/>
      </a:hlink>
      <a:folHlink>
        <a:srgbClr val="34B6E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omi_fi Esitysmalli.potx" id="{1666BC39-15D6-427D-868D-304458C6D6DC}" vid="{3DCA9C48-51FD-4462-8C1F-DA5A37DA7C76}"/>
    </a:ext>
  </a:extLst>
</a:theme>
</file>

<file path=ppt/theme/theme4.xml><?xml version="1.0" encoding="utf-8"?>
<a:theme xmlns:a="http://schemas.openxmlformats.org/drawingml/2006/main" name="Suomi_fi vaalean sininen">
  <a:themeElements>
    <a:clrScheme name="Suomi_fi">
      <a:dk1>
        <a:srgbClr val="272827"/>
      </a:dk1>
      <a:lt1>
        <a:srgbClr val="FFFFFF"/>
      </a:lt1>
      <a:dk2>
        <a:srgbClr val="003378"/>
      </a:dk2>
      <a:lt2>
        <a:srgbClr val="F3A900"/>
      </a:lt2>
      <a:accent1>
        <a:srgbClr val="296EBB"/>
      </a:accent1>
      <a:accent2>
        <a:srgbClr val="E20350"/>
      </a:accent2>
      <a:accent3>
        <a:srgbClr val="007770"/>
      </a:accent3>
      <a:accent4>
        <a:srgbClr val="9E60B4"/>
      </a:accent4>
      <a:accent5>
        <a:srgbClr val="002D5F"/>
      </a:accent5>
      <a:accent6>
        <a:srgbClr val="EA7025"/>
      </a:accent6>
      <a:hlink>
        <a:srgbClr val="003378"/>
      </a:hlink>
      <a:folHlink>
        <a:srgbClr val="34B6E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omi_fi Esitysmalli.potx" id="{1666BC39-15D6-427D-868D-304458C6D6DC}" vid="{8DA49FF9-1DB4-4145-ABE6-F97468B05E81}"/>
    </a:ext>
  </a:extLst>
</a:theme>
</file>

<file path=ppt/theme/theme5.xml><?xml version="1.0" encoding="utf-8"?>
<a:theme xmlns:a="http://schemas.openxmlformats.org/drawingml/2006/main" name="Suomi_fi vaalean violetti">
  <a:themeElements>
    <a:clrScheme name="Suomi_fi">
      <a:dk1>
        <a:srgbClr val="272827"/>
      </a:dk1>
      <a:lt1>
        <a:srgbClr val="FFFFFF"/>
      </a:lt1>
      <a:dk2>
        <a:srgbClr val="003378"/>
      </a:dk2>
      <a:lt2>
        <a:srgbClr val="F3A900"/>
      </a:lt2>
      <a:accent1>
        <a:srgbClr val="296EBB"/>
      </a:accent1>
      <a:accent2>
        <a:srgbClr val="E20350"/>
      </a:accent2>
      <a:accent3>
        <a:srgbClr val="007770"/>
      </a:accent3>
      <a:accent4>
        <a:srgbClr val="9E60B4"/>
      </a:accent4>
      <a:accent5>
        <a:srgbClr val="002D5F"/>
      </a:accent5>
      <a:accent6>
        <a:srgbClr val="EA7025"/>
      </a:accent6>
      <a:hlink>
        <a:srgbClr val="003378"/>
      </a:hlink>
      <a:folHlink>
        <a:srgbClr val="34B6E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omi_fi Esitysmalli.potx" id="{1666BC39-15D6-427D-868D-304458C6D6DC}" vid="{4ACC2CD9-DE0A-4FB3-8E72-A418A55F2F6F}"/>
    </a:ext>
  </a:extLst>
</a:theme>
</file>

<file path=ppt/theme/theme6.xml><?xml version="1.0" encoding="utf-8"?>
<a:theme xmlns:a="http://schemas.openxmlformats.org/drawingml/2006/main" name="Suomi_fi vaalean vihreä">
  <a:themeElements>
    <a:clrScheme name="Suomi_fi">
      <a:dk1>
        <a:srgbClr val="272827"/>
      </a:dk1>
      <a:lt1>
        <a:srgbClr val="FFFFFF"/>
      </a:lt1>
      <a:dk2>
        <a:srgbClr val="003378"/>
      </a:dk2>
      <a:lt2>
        <a:srgbClr val="F3A900"/>
      </a:lt2>
      <a:accent1>
        <a:srgbClr val="296EBB"/>
      </a:accent1>
      <a:accent2>
        <a:srgbClr val="E20350"/>
      </a:accent2>
      <a:accent3>
        <a:srgbClr val="007770"/>
      </a:accent3>
      <a:accent4>
        <a:srgbClr val="9E60B4"/>
      </a:accent4>
      <a:accent5>
        <a:srgbClr val="002D5F"/>
      </a:accent5>
      <a:accent6>
        <a:srgbClr val="EA7025"/>
      </a:accent6>
      <a:hlink>
        <a:srgbClr val="003378"/>
      </a:hlink>
      <a:folHlink>
        <a:srgbClr val="34B6E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uomi_fi Esitysmalli.potx" id="{1666BC39-15D6-427D-868D-304458C6D6DC}" vid="{13F445C5-3D74-42A5-82A1-8180A83DB189}"/>
    </a:ext>
  </a:extLst>
</a:theme>
</file>

<file path=ppt/theme/theme7.xml><?xml version="1.0" encoding="utf-8"?>
<a:theme xmlns:a="http://schemas.openxmlformats.org/drawingml/2006/main" name="Suomi_fi vaalean yön sininen">
  <a:themeElements>
    <a:clrScheme name="Suomi_fi">
      <a:dk1>
        <a:srgbClr val="272827"/>
      </a:dk1>
      <a:lt1>
        <a:srgbClr val="FFFFFF"/>
      </a:lt1>
      <a:dk2>
        <a:srgbClr val="002E5F"/>
      </a:dk2>
      <a:lt2>
        <a:srgbClr val="A5ACB0"/>
      </a:lt2>
      <a:accent1>
        <a:srgbClr val="002E5F"/>
      </a:accent1>
      <a:accent2>
        <a:srgbClr val="34B6E4"/>
      </a:accent2>
      <a:accent3>
        <a:srgbClr val="EA7125"/>
      </a:accent3>
      <a:accent4>
        <a:srgbClr val="8B2346"/>
      </a:accent4>
      <a:accent5>
        <a:srgbClr val="A5ACB0"/>
      </a:accent5>
      <a:accent6>
        <a:srgbClr val="E30450"/>
      </a:accent6>
      <a:hlink>
        <a:srgbClr val="002E5F"/>
      </a:hlink>
      <a:folHlink>
        <a:srgbClr val="34B6E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  <a:effectLst/>
      </a:spPr>
      <a:bodyPr rtlCol="0" anchor="ctr"/>
      <a:lstStyle>
        <a:defPPr algn="ctr">
          <a:defRPr sz="2000"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uomi_fi Esitysmalli.potx" id="{1666BC39-15D6-427D-868D-304458C6D6DC}" vid="{93B4871A-6708-4DB0-8D89-FA8B625317BE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Suomi_fi</Template>
  <TotalTime>1530</TotalTime>
  <Words>619</Words>
  <Application>Microsoft Office PowerPoint</Application>
  <PresentationFormat>Laajakuva</PresentationFormat>
  <Paragraphs>73</Paragraphs>
  <Slides>9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7</vt:i4>
      </vt:variant>
      <vt:variant>
        <vt:lpstr>Dian otsikot</vt:lpstr>
      </vt:variant>
      <vt:variant>
        <vt:i4>9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Wingdings</vt:lpstr>
      <vt:lpstr>Suomi_fi</vt:lpstr>
      <vt:lpstr>Suomi_fi oranssi</vt:lpstr>
      <vt:lpstr>Suomi_fi punainen</vt:lpstr>
      <vt:lpstr>Suomi_fi vaalean sininen</vt:lpstr>
      <vt:lpstr>Suomi_fi vaalean violetti</vt:lpstr>
      <vt:lpstr>Suomi_fi vaalean vihreä</vt:lpstr>
      <vt:lpstr>Suomi_fi vaalean yön sininen</vt:lpstr>
      <vt:lpstr>Suomi.fi Design System -käyttöliittymäkirjasto   Hyödynnä saavutettavia komponentteja verkkopalveluissasi</vt:lpstr>
      <vt:lpstr>Mikä on Suomi.fi?</vt:lpstr>
      <vt:lpstr>Suomi.fi-palvelujen kehittämisen keskeiset pilarit</vt:lpstr>
      <vt:lpstr>Mikä on Suomi.fi Design System?</vt:lpstr>
      <vt:lpstr>PowerPoint-esitys</vt:lpstr>
      <vt:lpstr>Kuka voi käyttää Design Systemiä?</vt:lpstr>
      <vt:lpstr>Tulossa </vt:lpstr>
      <vt:lpstr>PowerPoint-esitys</vt:lpstr>
      <vt:lpstr>Linkkejä ja lisätietoja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Suomi.fi Design System  -käyttöliittymäkirjasto</dc:title>
  <dc:creator>Kervinen Mari (VRK)</dc:creator>
  <cp:lastModifiedBy>Kervinen Mari (VRK)</cp:lastModifiedBy>
  <cp:revision>23</cp:revision>
  <dcterms:created xsi:type="dcterms:W3CDTF">2019-09-08T08:17:18Z</dcterms:created>
  <dcterms:modified xsi:type="dcterms:W3CDTF">2019-09-15T17:24:29Z</dcterms:modified>
</cp:coreProperties>
</file>